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412" r:id="rId2"/>
    <p:sldId id="432" r:id="rId3"/>
    <p:sldId id="369" r:id="rId4"/>
    <p:sldId id="413" r:id="rId5"/>
    <p:sldId id="403" r:id="rId6"/>
    <p:sldId id="405" r:id="rId7"/>
    <p:sldId id="414" r:id="rId8"/>
    <p:sldId id="428" r:id="rId9"/>
    <p:sldId id="415" r:id="rId10"/>
    <p:sldId id="419" r:id="rId11"/>
    <p:sldId id="416" r:id="rId12"/>
    <p:sldId id="433" r:id="rId13"/>
    <p:sldId id="427" r:id="rId14"/>
    <p:sldId id="417" r:id="rId15"/>
    <p:sldId id="418" r:id="rId16"/>
    <p:sldId id="434" r:id="rId17"/>
    <p:sldId id="420" r:id="rId18"/>
  </p:sldIdLst>
  <p:sldSz cx="9144000" cy="6858000" type="screen4x3"/>
  <p:notesSz cx="6797675" cy="9928225"/>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2" autoAdjust="0"/>
  </p:normalViewPr>
  <p:slideViewPr>
    <p:cSldViewPr>
      <p:cViewPr varScale="1">
        <p:scale>
          <a:sx n="70" d="100"/>
          <a:sy n="70" d="100"/>
        </p:scale>
        <p:origin x="1204" y="6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44813" cy="496888"/>
          </a:xfrm>
          <a:prstGeom prst="rect">
            <a:avLst/>
          </a:prstGeom>
          <a:noFill/>
          <a:ln>
            <a:noFill/>
          </a:ln>
        </p:spPr>
        <p:txBody>
          <a:bodyPr vert="horz" wrap="square" lIns="92133" tIns="46066" rIns="92133" bIns="46066" numCol="1" anchor="t" anchorCtr="0" compatLnSpc="1">
            <a:prstTxWarp prst="textNoShape">
              <a:avLst/>
            </a:prstTxWarp>
          </a:bodyPr>
          <a:lstStyle>
            <a:lvl1pPr defTabSz="920750" eaLnBrk="1" hangingPunct="1">
              <a:defRPr sz="1200">
                <a:latin typeface="Arial" panose="020B0604020202020204" pitchFamily="34" charset="0"/>
              </a:defRPr>
            </a:lvl1pPr>
          </a:lstStyle>
          <a:p>
            <a:pPr>
              <a:defRPr/>
            </a:pPr>
            <a:endParaRPr lang="de-DE" altLang="de-DE"/>
          </a:p>
        </p:txBody>
      </p:sp>
      <p:sp>
        <p:nvSpPr>
          <p:cNvPr id="19459" name="Rectangle 3"/>
          <p:cNvSpPr>
            <a:spLocks noGrp="1" noChangeArrowheads="1"/>
          </p:cNvSpPr>
          <p:nvPr>
            <p:ph type="dt" sz="quarter" idx="1"/>
          </p:nvPr>
        </p:nvSpPr>
        <p:spPr bwMode="auto">
          <a:xfrm>
            <a:off x="3851275" y="0"/>
            <a:ext cx="2944813" cy="496888"/>
          </a:xfrm>
          <a:prstGeom prst="rect">
            <a:avLst/>
          </a:prstGeom>
          <a:noFill/>
          <a:ln>
            <a:noFill/>
          </a:ln>
        </p:spPr>
        <p:txBody>
          <a:bodyPr vert="horz" wrap="square" lIns="92133" tIns="46066" rIns="92133" bIns="46066" numCol="1" anchor="t" anchorCtr="0" compatLnSpc="1">
            <a:prstTxWarp prst="textNoShape">
              <a:avLst/>
            </a:prstTxWarp>
          </a:bodyPr>
          <a:lstStyle>
            <a:lvl1pPr algn="r" defTabSz="920750" eaLnBrk="1" hangingPunct="1">
              <a:defRPr sz="1200">
                <a:latin typeface="Arial" panose="020B0604020202020204" pitchFamily="34" charset="0"/>
              </a:defRPr>
            </a:lvl1pPr>
          </a:lstStyle>
          <a:p>
            <a:pPr>
              <a:defRPr/>
            </a:pPr>
            <a:endParaRPr lang="de-DE" altLang="de-DE"/>
          </a:p>
        </p:txBody>
      </p:sp>
      <p:sp>
        <p:nvSpPr>
          <p:cNvPr id="19460" name="Rectangle 4"/>
          <p:cNvSpPr>
            <a:spLocks noGrp="1" noChangeArrowheads="1"/>
          </p:cNvSpPr>
          <p:nvPr>
            <p:ph type="ftr" sz="quarter" idx="2"/>
          </p:nvPr>
        </p:nvSpPr>
        <p:spPr bwMode="auto">
          <a:xfrm>
            <a:off x="0" y="9429750"/>
            <a:ext cx="2944813" cy="496888"/>
          </a:xfrm>
          <a:prstGeom prst="rect">
            <a:avLst/>
          </a:prstGeom>
          <a:noFill/>
          <a:ln>
            <a:noFill/>
          </a:ln>
        </p:spPr>
        <p:txBody>
          <a:bodyPr vert="horz" wrap="square" lIns="92133" tIns="46066" rIns="92133" bIns="46066" numCol="1" anchor="b" anchorCtr="0" compatLnSpc="1">
            <a:prstTxWarp prst="textNoShape">
              <a:avLst/>
            </a:prstTxWarp>
          </a:bodyPr>
          <a:lstStyle>
            <a:lvl1pPr defTabSz="920750" eaLnBrk="1" hangingPunct="1">
              <a:defRPr sz="1200">
                <a:latin typeface="Arial" panose="020B0604020202020204" pitchFamily="34" charset="0"/>
              </a:defRPr>
            </a:lvl1pPr>
          </a:lstStyle>
          <a:p>
            <a:pPr>
              <a:defRPr/>
            </a:pPr>
            <a:endParaRPr lang="de-DE" altLang="de-DE"/>
          </a:p>
        </p:txBody>
      </p:sp>
      <p:sp>
        <p:nvSpPr>
          <p:cNvPr id="19461" name="Rectangle 5"/>
          <p:cNvSpPr>
            <a:spLocks noGrp="1" noChangeArrowheads="1"/>
          </p:cNvSpPr>
          <p:nvPr>
            <p:ph type="sldNum" sz="quarter" idx="3"/>
          </p:nvPr>
        </p:nvSpPr>
        <p:spPr bwMode="auto">
          <a:xfrm>
            <a:off x="3851275" y="9429750"/>
            <a:ext cx="2944813" cy="496888"/>
          </a:xfrm>
          <a:prstGeom prst="rect">
            <a:avLst/>
          </a:prstGeom>
          <a:noFill/>
          <a:ln>
            <a:noFill/>
          </a:ln>
        </p:spPr>
        <p:txBody>
          <a:bodyPr vert="horz" wrap="square" lIns="92133" tIns="46066" rIns="92133" bIns="46066" numCol="1" anchor="b" anchorCtr="0" compatLnSpc="1">
            <a:prstTxWarp prst="textNoShape">
              <a:avLst/>
            </a:prstTxWarp>
          </a:bodyPr>
          <a:lstStyle>
            <a:lvl1pPr algn="r" defTabSz="920750" eaLnBrk="1" hangingPunct="1">
              <a:defRPr sz="1200">
                <a:latin typeface="Arial" panose="020B0604020202020204" pitchFamily="34" charset="0"/>
              </a:defRPr>
            </a:lvl1pPr>
          </a:lstStyle>
          <a:p>
            <a:pPr>
              <a:defRPr/>
            </a:pPr>
            <a:fld id="{132B05E0-0038-4301-A9EB-C309127C9199}" type="slidenum">
              <a:rPr lang="de-DE" altLang="de-DE"/>
              <a:pPr>
                <a:defRPr/>
              </a:pPr>
              <a:t>‹Nr.›</a:t>
            </a:fld>
            <a:endParaRPr lang="de-DE" altLang="de-DE"/>
          </a:p>
        </p:txBody>
      </p:sp>
    </p:spTree>
    <p:extLst>
      <p:ext uri="{BB962C8B-B14F-4D97-AF65-F5344CB8AC3E}">
        <p14:creationId xmlns:p14="http://schemas.microsoft.com/office/powerpoint/2010/main" val="2018040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wrap="square" lIns="90699" tIns="45350" rIns="90699" bIns="45350" numCol="1" anchor="t" anchorCtr="0" compatLnSpc="1">
            <a:prstTxWarp prst="textNoShape">
              <a:avLst/>
            </a:prstTxWarp>
          </a:bodyPr>
          <a:lstStyle>
            <a:lvl1pPr>
              <a:defRPr sz="1200"/>
            </a:lvl1pPr>
          </a:lstStyle>
          <a:p>
            <a:pPr>
              <a:defRPr/>
            </a:pPr>
            <a:endParaRPr lang="de-DE" altLang="de-DE"/>
          </a:p>
        </p:txBody>
      </p:sp>
      <p:sp>
        <p:nvSpPr>
          <p:cNvPr id="3" name="Datumsplatzhalter 2"/>
          <p:cNvSpPr>
            <a:spLocks noGrp="1"/>
          </p:cNvSpPr>
          <p:nvPr>
            <p:ph type="dt" idx="1"/>
          </p:nvPr>
        </p:nvSpPr>
        <p:spPr>
          <a:xfrm>
            <a:off x="3849688" y="0"/>
            <a:ext cx="2946400" cy="498475"/>
          </a:xfrm>
          <a:prstGeom prst="rect">
            <a:avLst/>
          </a:prstGeom>
        </p:spPr>
        <p:txBody>
          <a:bodyPr vert="horz" wrap="square" lIns="90699" tIns="45350" rIns="90699" bIns="45350" numCol="1" anchor="t" anchorCtr="0" compatLnSpc="1">
            <a:prstTxWarp prst="textNoShape">
              <a:avLst/>
            </a:prstTxWarp>
          </a:bodyPr>
          <a:lstStyle>
            <a:lvl1pPr algn="r">
              <a:defRPr sz="1200"/>
            </a:lvl1pPr>
          </a:lstStyle>
          <a:p>
            <a:pPr>
              <a:defRPr/>
            </a:pPr>
            <a:fld id="{5CF03ADE-339B-4D59-A144-53C120BCEC97}" type="datetimeFigureOut">
              <a:rPr lang="de-DE" altLang="de-DE"/>
              <a:pPr>
                <a:defRPr/>
              </a:pPr>
              <a:t>22.01.2021</a:t>
            </a:fld>
            <a:endParaRPr lang="de-DE" alt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0699" tIns="45350" rIns="90699" bIns="45350" rtlCol="0" anchor="ctr"/>
          <a:lstStyle/>
          <a:p>
            <a:pPr lvl="0"/>
            <a:endParaRPr lang="de-DE" noProof="0"/>
          </a:p>
        </p:txBody>
      </p:sp>
      <p:sp>
        <p:nvSpPr>
          <p:cNvPr id="5" name="Notizenplatzhalter 4"/>
          <p:cNvSpPr>
            <a:spLocks noGrp="1"/>
          </p:cNvSpPr>
          <p:nvPr>
            <p:ph type="body" sz="quarter" idx="3"/>
          </p:nvPr>
        </p:nvSpPr>
        <p:spPr>
          <a:xfrm>
            <a:off x="679450" y="4776788"/>
            <a:ext cx="5438775" cy="3910012"/>
          </a:xfrm>
          <a:prstGeom prst="rect">
            <a:avLst/>
          </a:prstGeom>
        </p:spPr>
        <p:txBody>
          <a:bodyPr vert="horz" lIns="90699" tIns="45350" rIns="90699" bIns="4535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9750"/>
            <a:ext cx="2946400" cy="498475"/>
          </a:xfrm>
          <a:prstGeom prst="rect">
            <a:avLst/>
          </a:prstGeom>
        </p:spPr>
        <p:txBody>
          <a:bodyPr vert="horz" wrap="square" lIns="90699" tIns="45350" rIns="90699" bIns="45350" numCol="1" anchor="b" anchorCtr="0" compatLnSpc="1">
            <a:prstTxWarp prst="textNoShape">
              <a:avLst/>
            </a:prstTxWarp>
          </a:bodyPr>
          <a:lstStyle>
            <a:lvl1pPr>
              <a:defRPr sz="1200"/>
            </a:lvl1pPr>
          </a:lstStyle>
          <a:p>
            <a:pPr>
              <a:defRPr/>
            </a:pPr>
            <a:endParaRPr lang="de-DE" alt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wrap="square" lIns="90699" tIns="45350" rIns="90699" bIns="45350" numCol="1" anchor="b" anchorCtr="0" compatLnSpc="1">
            <a:prstTxWarp prst="textNoShape">
              <a:avLst/>
            </a:prstTxWarp>
          </a:bodyPr>
          <a:lstStyle>
            <a:lvl1pPr algn="r">
              <a:defRPr sz="1200"/>
            </a:lvl1pPr>
          </a:lstStyle>
          <a:p>
            <a:pPr>
              <a:defRPr/>
            </a:pPr>
            <a:fld id="{7BCE8176-9B81-4234-8913-527065BEB98A}" type="slidenum">
              <a:rPr lang="de-DE" altLang="de-DE"/>
              <a:pPr>
                <a:defRPr/>
              </a:pPr>
              <a:t>‹Nr.›</a:t>
            </a:fld>
            <a:endParaRPr lang="de-DE" altLang="de-DE"/>
          </a:p>
        </p:txBody>
      </p:sp>
    </p:spTree>
    <p:extLst>
      <p:ext uri="{BB962C8B-B14F-4D97-AF65-F5344CB8AC3E}">
        <p14:creationId xmlns:p14="http://schemas.microsoft.com/office/powerpoint/2010/main" val="38875988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DAC0ABD-58C4-455E-AA73-986DBF01D1BA}" type="slidenum">
              <a:rPr lang="de-DE" altLang="de-DE" sz="1200" smtClean="0"/>
              <a:pPr/>
              <a:t>1</a:t>
            </a:fld>
            <a:endParaRPr lang="de-DE" altLang="de-DE" sz="1200" smtClean="0"/>
          </a:p>
        </p:txBody>
      </p:sp>
    </p:spTree>
    <p:extLst>
      <p:ext uri="{BB962C8B-B14F-4D97-AF65-F5344CB8AC3E}">
        <p14:creationId xmlns:p14="http://schemas.microsoft.com/office/powerpoint/2010/main" val="121538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430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22B5732-C40F-47B3-A717-65D38F66DA87}" type="slidenum">
              <a:rPr lang="de-DE" altLang="de-DE" sz="1200" smtClean="0"/>
              <a:pPr/>
              <a:t>11</a:t>
            </a:fld>
            <a:endParaRPr lang="de-DE" altLang="de-DE" sz="1200" smtClean="0"/>
          </a:p>
        </p:txBody>
      </p:sp>
    </p:spTree>
    <p:extLst>
      <p:ext uri="{BB962C8B-B14F-4D97-AF65-F5344CB8AC3E}">
        <p14:creationId xmlns:p14="http://schemas.microsoft.com/office/powerpoint/2010/main" val="190792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18A0CE5B-41E4-4662-B7BB-199F051E8F1C}" type="slidenum">
              <a:rPr lang="de-DE" altLang="de-DE"/>
              <a:pPr>
                <a:defRPr/>
              </a:pPr>
              <a:t>‹Nr.›</a:t>
            </a:fld>
            <a:endParaRPr lang="de-DE" altLang="de-DE"/>
          </a:p>
        </p:txBody>
      </p:sp>
    </p:spTree>
    <p:extLst>
      <p:ext uri="{BB962C8B-B14F-4D97-AF65-F5344CB8AC3E}">
        <p14:creationId xmlns:p14="http://schemas.microsoft.com/office/powerpoint/2010/main" val="78110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F4996852-8BDC-4067-A344-57C22F30FDE7}" type="slidenum">
              <a:rPr lang="de-DE" altLang="de-DE"/>
              <a:pPr>
                <a:defRPr/>
              </a:pPr>
              <a:t>‹Nr.›</a:t>
            </a:fld>
            <a:endParaRPr lang="de-DE" altLang="de-DE"/>
          </a:p>
        </p:txBody>
      </p:sp>
    </p:spTree>
    <p:extLst>
      <p:ext uri="{BB962C8B-B14F-4D97-AF65-F5344CB8AC3E}">
        <p14:creationId xmlns:p14="http://schemas.microsoft.com/office/powerpoint/2010/main" val="296912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D51BEE3B-A9DD-4FF8-8729-80D2D05858D3}" type="slidenum">
              <a:rPr lang="de-DE" altLang="de-DE"/>
              <a:pPr>
                <a:defRPr/>
              </a:pPr>
              <a:t>‹Nr.›</a:t>
            </a:fld>
            <a:endParaRPr lang="de-DE" altLang="de-DE"/>
          </a:p>
        </p:txBody>
      </p:sp>
    </p:spTree>
    <p:extLst>
      <p:ext uri="{BB962C8B-B14F-4D97-AF65-F5344CB8AC3E}">
        <p14:creationId xmlns:p14="http://schemas.microsoft.com/office/powerpoint/2010/main" val="155490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4663E2C0-8521-41D6-AAE3-1D1B2A646DE9}" type="slidenum">
              <a:rPr lang="de-DE" altLang="de-DE"/>
              <a:pPr>
                <a:defRPr/>
              </a:pPr>
              <a:t>‹Nr.›</a:t>
            </a:fld>
            <a:endParaRPr lang="de-DE" altLang="de-DE"/>
          </a:p>
        </p:txBody>
      </p:sp>
    </p:spTree>
    <p:extLst>
      <p:ext uri="{BB962C8B-B14F-4D97-AF65-F5344CB8AC3E}">
        <p14:creationId xmlns:p14="http://schemas.microsoft.com/office/powerpoint/2010/main" val="284536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0DE58375-B450-42E0-84F9-8DC6AC1B14D9}" type="slidenum">
              <a:rPr lang="de-DE" altLang="de-DE"/>
              <a:pPr>
                <a:defRPr/>
              </a:pPr>
              <a:t>‹Nr.›</a:t>
            </a:fld>
            <a:endParaRPr lang="de-DE" altLang="de-DE"/>
          </a:p>
        </p:txBody>
      </p:sp>
    </p:spTree>
    <p:extLst>
      <p:ext uri="{BB962C8B-B14F-4D97-AF65-F5344CB8AC3E}">
        <p14:creationId xmlns:p14="http://schemas.microsoft.com/office/powerpoint/2010/main" val="59861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411641FE-E2C1-4FF3-9C66-FD83D1738845}" type="slidenum">
              <a:rPr lang="de-DE" altLang="de-DE"/>
              <a:pPr>
                <a:defRPr/>
              </a:pPr>
              <a:t>‹Nr.›</a:t>
            </a:fld>
            <a:endParaRPr lang="de-DE" altLang="de-DE"/>
          </a:p>
        </p:txBody>
      </p:sp>
    </p:spTree>
    <p:extLst>
      <p:ext uri="{BB962C8B-B14F-4D97-AF65-F5344CB8AC3E}">
        <p14:creationId xmlns:p14="http://schemas.microsoft.com/office/powerpoint/2010/main" val="120432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pPr>
              <a:defRPr/>
            </a:pPr>
            <a:fld id="{4E38CD72-C5CE-42DB-9A57-C421511238F2}" type="slidenum">
              <a:rPr lang="de-DE" altLang="de-DE"/>
              <a:pPr>
                <a:defRPr/>
              </a:pPr>
              <a:t>‹Nr.›</a:t>
            </a:fld>
            <a:endParaRPr lang="de-DE" altLang="de-DE"/>
          </a:p>
        </p:txBody>
      </p:sp>
    </p:spTree>
    <p:extLst>
      <p:ext uri="{BB962C8B-B14F-4D97-AF65-F5344CB8AC3E}">
        <p14:creationId xmlns:p14="http://schemas.microsoft.com/office/powerpoint/2010/main" val="188031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pPr>
              <a:defRPr/>
            </a:pPr>
            <a:fld id="{2F9F068F-7098-45EA-9BBD-1DDC74A34E0F}" type="slidenum">
              <a:rPr lang="de-DE" altLang="de-DE"/>
              <a:pPr>
                <a:defRPr/>
              </a:pPr>
              <a:t>‹Nr.›</a:t>
            </a:fld>
            <a:endParaRPr lang="de-DE" altLang="de-DE"/>
          </a:p>
        </p:txBody>
      </p:sp>
    </p:spTree>
    <p:extLst>
      <p:ext uri="{BB962C8B-B14F-4D97-AF65-F5344CB8AC3E}">
        <p14:creationId xmlns:p14="http://schemas.microsoft.com/office/powerpoint/2010/main" val="357398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pPr>
              <a:defRPr/>
            </a:pPr>
            <a:fld id="{AE44AB35-4E3B-4F75-AAA3-6A40120240D2}" type="slidenum">
              <a:rPr lang="de-DE" altLang="de-DE"/>
              <a:pPr>
                <a:defRPr/>
              </a:pPr>
              <a:t>‹Nr.›</a:t>
            </a:fld>
            <a:endParaRPr lang="de-DE" altLang="de-DE"/>
          </a:p>
        </p:txBody>
      </p:sp>
    </p:spTree>
    <p:extLst>
      <p:ext uri="{BB962C8B-B14F-4D97-AF65-F5344CB8AC3E}">
        <p14:creationId xmlns:p14="http://schemas.microsoft.com/office/powerpoint/2010/main" val="313245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F59904E2-C431-4AC6-9993-97BD3144B7DD}" type="slidenum">
              <a:rPr lang="de-DE" altLang="de-DE"/>
              <a:pPr>
                <a:defRPr/>
              </a:pPr>
              <a:t>‹Nr.›</a:t>
            </a:fld>
            <a:endParaRPr lang="de-DE" altLang="de-DE"/>
          </a:p>
        </p:txBody>
      </p:sp>
    </p:spTree>
    <p:extLst>
      <p:ext uri="{BB962C8B-B14F-4D97-AF65-F5344CB8AC3E}">
        <p14:creationId xmlns:p14="http://schemas.microsoft.com/office/powerpoint/2010/main" val="204030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046E1932-2F7D-4EAF-86B4-C6F79C17258B}" type="slidenum">
              <a:rPr lang="de-DE" altLang="de-DE"/>
              <a:pPr>
                <a:defRPr/>
              </a:pPr>
              <a:t>‹Nr.›</a:t>
            </a:fld>
            <a:endParaRPr lang="de-DE" altLang="de-DE"/>
          </a:p>
        </p:txBody>
      </p:sp>
    </p:spTree>
    <p:extLst>
      <p:ext uri="{BB962C8B-B14F-4D97-AF65-F5344CB8AC3E}">
        <p14:creationId xmlns:p14="http://schemas.microsoft.com/office/powerpoint/2010/main" val="281794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de-DE" alt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de-DE" alt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1C24E6A-55B9-4A81-A9E5-DA04A2D0BF11}"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Korte\Documents\Vorlesungen\IWR%20II\Waffenexporte%20Keine%20Regeln%20ohne%20Ausnahme%20-%20WDR.mp4" TargetMode="External"/><Relationship Id="rId1" Type="http://schemas.microsoft.com/office/2007/relationships/media" Target="file:///C:\Users\Korte\Documents\Vorlesungen\IWR%20II\Waffenexporte%20Keine%20Regeln%20ohne%20Ausnahme%20-%20WDR.mp4" TargetMode="External"/><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file:///C:\Users\Korte\Documents\Vorlesungen\IWR%20II\Waffenexporte%20Keine%20Regeln%20ohne%20Ausnahme%20-%20WDR.mp4" TargetMode="External"/><Relationship Id="rId7" Type="http://schemas.openxmlformats.org/officeDocument/2006/relationships/image" Target="../media/image1.png"/><Relationship Id="rId2" Type="http://schemas.microsoft.com/office/2007/relationships/media" Target="file:///C:\Users\Korte\Documents\Vorlesungen\IWR%20II\Waffenexporte%20Keine%20Regeln%20ohne%20Ausnahme%20-%20WDR.mp4" TargetMode="External"/><Relationship Id="rId1" Type="http://schemas.openxmlformats.org/officeDocument/2006/relationships/tags" Target="../tags/tag5.xml"/><Relationship Id="rId6" Type="http://schemas.openxmlformats.org/officeDocument/2006/relationships/slideLayout" Target="../slideLayouts/slideLayout1.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Korte\Documents\Vorlesungen\IWR%20II\Veto-Recht-nationaler-Parlamente-gegen-Abkommen-der-EU---Yo-1.mp4" TargetMode="External"/><Relationship Id="rId1" Type="http://schemas.microsoft.com/office/2007/relationships/media" Target="file:///C:\Users\Korte\Documents\Vorlesungen\IWR%20II\Veto-Recht-nationaler-Parlamente-gegen-Abkommen-der-EU---Yo-1.mp4" TargetMode="Externa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30723"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0724" name="Rectangle 10"/>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30725" name="Picture 13" descr="Kombi_d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itel 1"/>
          <p:cNvSpPr>
            <a:spLocks noGrp="1" noChangeArrowheads="1"/>
          </p:cNvSpPr>
          <p:nvPr>
            <p:ph type="ctrTitle"/>
          </p:nvPr>
        </p:nvSpPr>
        <p:spPr>
          <a:xfrm>
            <a:off x="914400" y="1773238"/>
            <a:ext cx="7772400" cy="1470025"/>
          </a:xfrm>
        </p:spPr>
        <p:txBody>
          <a:bodyPr/>
          <a:lstStyle/>
          <a:p>
            <a:r>
              <a:rPr lang="de-DE" altLang="de-DE" smtClean="0"/>
              <a:t>Grundzüge des Außenwirtschaftsrechts </a:t>
            </a:r>
            <a:br>
              <a:rPr lang="de-DE" altLang="de-DE" smtClean="0"/>
            </a:br>
            <a:r>
              <a:rPr lang="de-DE" altLang="de-DE" smtClean="0"/>
              <a:t>der EU</a:t>
            </a:r>
          </a:p>
        </p:txBody>
      </p:sp>
      <p:sp>
        <p:nvSpPr>
          <p:cNvPr id="30727"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53A38B3-A015-4343-AC29-DDC6DD152437}" type="slidenum">
              <a:rPr lang="de-DE" altLang="de-DE" sz="1400" smtClean="0"/>
              <a:pPr>
                <a:spcBef>
                  <a:spcPct val="0"/>
                </a:spcBef>
                <a:buFontTx/>
                <a:buNone/>
              </a:pPr>
              <a:t>1</a:t>
            </a:fld>
            <a:endParaRPr lang="de-DE" altLang="de-DE" sz="140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40963" name="Rectangle 2"/>
          <p:cNvSpPr>
            <a:spLocks noGrp="1" noChangeArrowheads="1"/>
          </p:cNvSpPr>
          <p:nvPr>
            <p:ph type="ctrTitle"/>
          </p:nvPr>
        </p:nvSpPr>
        <p:spPr>
          <a:xfrm>
            <a:off x="2562225" y="163513"/>
            <a:ext cx="4535488" cy="863600"/>
          </a:xfrm>
        </p:spPr>
        <p:txBody>
          <a:bodyPr/>
          <a:lstStyle/>
          <a:p>
            <a:pPr eaLnBrk="1" hangingPunct="1"/>
            <a:r>
              <a:rPr lang="de-DE" altLang="de-DE" sz="3200" smtClean="0"/>
              <a:t>Wiederholung</a:t>
            </a:r>
          </a:p>
        </p:txBody>
      </p:sp>
      <p:sp>
        <p:nvSpPr>
          <p:cNvPr id="18" name="Rectangle 3"/>
          <p:cNvSpPr>
            <a:spLocks noGrp="1" noChangeArrowheads="1"/>
          </p:cNvSpPr>
          <p:nvPr>
            <p:ph type="subTitle" idx="1"/>
          </p:nvPr>
        </p:nvSpPr>
        <p:spPr>
          <a:xfrm>
            <a:off x="152400" y="1636713"/>
            <a:ext cx="9166225" cy="4129087"/>
          </a:xfrm>
        </p:spPr>
        <p:txBody>
          <a:bodyPr/>
          <a:lstStyle/>
          <a:p>
            <a:pPr algn="l" eaLnBrk="1" hangingPunct="1">
              <a:lnSpc>
                <a:spcPct val="90000"/>
              </a:lnSpc>
              <a:buFontTx/>
              <a:buChar char="•"/>
            </a:pPr>
            <a:r>
              <a:rPr lang="de-DE" altLang="de-DE" sz="2000" smtClean="0"/>
              <a:t> Wo liegt der Unterschied zwischen autonomer und vertragl. Handelspolitik?</a:t>
            </a:r>
          </a:p>
          <a:p>
            <a:pPr algn="l" eaLnBrk="1" hangingPunct="1">
              <a:lnSpc>
                <a:spcPct val="90000"/>
              </a:lnSpc>
              <a:buFontTx/>
              <a:buChar char="•"/>
            </a:pPr>
            <a:r>
              <a:rPr lang="de-DE" altLang="de-DE" sz="2000" smtClean="0"/>
              <a:t> Wann ist Wirtschaftsvölkerrecht auf Unionsebene unmittelbar anwendbar?</a:t>
            </a:r>
          </a:p>
          <a:p>
            <a:pPr algn="l" eaLnBrk="1" hangingPunct="1">
              <a:lnSpc>
                <a:spcPct val="90000"/>
              </a:lnSpc>
              <a:buFontTx/>
              <a:buChar char="•"/>
            </a:pPr>
            <a:r>
              <a:rPr lang="de-DE" altLang="de-DE" sz="2000" smtClean="0"/>
              <a:t> Welche Bedeutung hat die Kompetenzordnung der EU für das WTO-Recht?</a:t>
            </a:r>
          </a:p>
          <a:p>
            <a:pPr algn="l" eaLnBrk="1" hangingPunct="1">
              <a:lnSpc>
                <a:spcPct val="90000"/>
              </a:lnSpc>
              <a:buFontTx/>
              <a:buChar char="•"/>
            </a:pPr>
            <a:r>
              <a:rPr lang="de-DE" altLang="de-DE" sz="2000" smtClean="0"/>
              <a:t> Welchen Inhalt hat das Singapur-Abkommen im Investitionsschutz?</a:t>
            </a:r>
          </a:p>
          <a:p>
            <a:pPr algn="l" eaLnBrk="1" hangingPunct="1">
              <a:lnSpc>
                <a:spcPct val="90000"/>
              </a:lnSpc>
              <a:buFontTx/>
              <a:buChar char="•"/>
            </a:pPr>
            <a:r>
              <a:rPr lang="de-DE" altLang="de-DE" sz="2000" smtClean="0"/>
              <a:t> Skizzieren Sie die wesentlichen Inhalte der Screening-VO?</a:t>
            </a:r>
          </a:p>
          <a:p>
            <a:pPr algn="l" eaLnBrk="1" hangingPunct="1">
              <a:lnSpc>
                <a:spcPct val="90000"/>
              </a:lnSpc>
              <a:buFontTx/>
              <a:buChar char="•"/>
            </a:pPr>
            <a:r>
              <a:rPr lang="de-DE" altLang="de-DE" sz="2000" smtClean="0"/>
              <a:t> Warum ist die Screening-Vo? Problematisch? Begründen Sie kurz!</a:t>
            </a:r>
          </a:p>
          <a:p>
            <a:pPr algn="l" eaLnBrk="1" hangingPunct="1">
              <a:lnSpc>
                <a:spcPct val="90000"/>
              </a:lnSpc>
              <a:buFontTx/>
              <a:buChar char="•"/>
            </a:pPr>
            <a:r>
              <a:rPr lang="de-DE" altLang="de-DE" sz="2000" smtClean="0"/>
              <a:t> Wie vollzieht sich der bundesdeutsche Investitionsschutz?</a:t>
            </a:r>
          </a:p>
          <a:p>
            <a:pPr algn="l" eaLnBrk="1" hangingPunct="1">
              <a:lnSpc>
                <a:spcPct val="90000"/>
              </a:lnSpc>
            </a:pPr>
            <a:endParaRPr lang="de-DE" altLang="de-DE" sz="2000" smtClean="0"/>
          </a:p>
          <a:p>
            <a:pPr algn="l" eaLnBrk="1" hangingPunct="1">
              <a:lnSpc>
                <a:spcPct val="90000"/>
              </a:lnSpc>
              <a:buFontTx/>
              <a:buChar char="•"/>
            </a:pPr>
            <a:endParaRPr lang="de-DE" altLang="de-DE" sz="2000" smtClean="0"/>
          </a:p>
        </p:txBody>
      </p:sp>
      <p:sp>
        <p:nvSpPr>
          <p:cNvPr id="40965" name="Text Box 5"/>
          <p:cNvSpPr txBox="1">
            <a:spLocks noChangeArrowheads="1"/>
          </p:cNvSpPr>
          <p:nvPr/>
        </p:nvSpPr>
        <p:spPr bwMode="auto">
          <a:xfrm>
            <a:off x="403225" y="557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40966" name="Rectangle 10"/>
          <p:cNvSpPr>
            <a:spLocks noChangeArrowheads="1"/>
          </p:cNvSpPr>
          <p:nvPr/>
        </p:nvSpPr>
        <p:spPr bwMode="auto">
          <a:xfrm>
            <a:off x="152400" y="309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40967"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250" y="1746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Rectangle 8"/>
          <p:cNvSpPr>
            <a:spLocks noChangeArrowheads="1"/>
          </p:cNvSpPr>
          <p:nvPr/>
        </p:nvSpPr>
        <p:spPr bwMode="auto">
          <a:xfrm>
            <a:off x="152400" y="147638"/>
            <a:ext cx="2409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Einführung in das Recht</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linds(horizontal)">
                                      <p:cBhvr>
                                        <p:cTn id="7" dur="500"/>
                                        <p:tgtEl>
                                          <p:spTgt spid="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linds(horizontal)">
                                      <p:cBhvr>
                                        <p:cTn id="12" dur="500"/>
                                        <p:tgtEl>
                                          <p:spTgt spid="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linds(horizontal)">
                                      <p:cBhvr>
                                        <p:cTn id="17" dur="500"/>
                                        <p:tgtEl>
                                          <p:spTgt spid="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linds(horizontal)">
                                      <p:cBhvr>
                                        <p:cTn id="22" dur="500"/>
                                        <p:tgtEl>
                                          <p:spTgt spid="1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blinds(horizontal)">
                                      <p:cBhvr>
                                        <p:cTn id="27" dur="500"/>
                                        <p:tgtEl>
                                          <p:spTgt spid="1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blinds(horizontal)">
                                      <p:cBhvr>
                                        <p:cTn id="32" dur="500"/>
                                        <p:tgtEl>
                                          <p:spTgt spid="1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blinds(horizontal)">
                                      <p:cBhvr>
                                        <p:cTn id="37"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41987"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41988" name="Rectangle 10"/>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41989" name="Picture 13" descr="Kombi_d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itel 1"/>
          <p:cNvSpPr>
            <a:spLocks noGrp="1" noChangeArrowheads="1"/>
          </p:cNvSpPr>
          <p:nvPr>
            <p:ph type="ctrTitle"/>
          </p:nvPr>
        </p:nvSpPr>
        <p:spPr>
          <a:xfrm>
            <a:off x="914400" y="1773238"/>
            <a:ext cx="7772400" cy="1470025"/>
          </a:xfrm>
        </p:spPr>
        <p:txBody>
          <a:bodyPr/>
          <a:lstStyle/>
          <a:p>
            <a:r>
              <a:rPr lang="de-DE" altLang="de-DE" smtClean="0"/>
              <a:t>Grundzüge des nationalen Außenwirtschaftsrechts </a:t>
            </a:r>
          </a:p>
        </p:txBody>
      </p:sp>
      <p:sp>
        <p:nvSpPr>
          <p:cNvPr id="41991"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F3642DF-5BF2-4B43-B628-5860C1B829A5}" type="slidenum">
              <a:rPr lang="de-DE" altLang="de-DE" sz="1400" smtClean="0"/>
              <a:pPr>
                <a:spcBef>
                  <a:spcPct val="0"/>
                </a:spcBef>
                <a:buFontTx/>
                <a:buNone/>
              </a:pPr>
              <a:t>11</a:t>
            </a:fld>
            <a:endParaRPr lang="de-DE" altLang="de-DE" sz="1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2590800" y="103188"/>
            <a:ext cx="4535488" cy="863600"/>
          </a:xfrm>
        </p:spPr>
        <p:txBody>
          <a:bodyPr/>
          <a:lstStyle/>
          <a:p>
            <a:pPr eaLnBrk="1" hangingPunct="1"/>
            <a:r>
              <a:rPr lang="de-DE" altLang="de-DE" sz="4000" smtClean="0"/>
              <a:t>Vorlesungsinhalte</a:t>
            </a:r>
          </a:p>
        </p:txBody>
      </p:sp>
      <p:sp>
        <p:nvSpPr>
          <p:cNvPr id="7171" name="Rectangle 3"/>
          <p:cNvSpPr>
            <a:spLocks noGrp="1" noChangeArrowheads="1"/>
          </p:cNvSpPr>
          <p:nvPr>
            <p:ph type="subTitle" idx="1"/>
          </p:nvPr>
        </p:nvSpPr>
        <p:spPr>
          <a:xfrm>
            <a:off x="179388" y="966788"/>
            <a:ext cx="8820150" cy="4632325"/>
          </a:xfrm>
        </p:spPr>
        <p:txBody>
          <a:bodyPr/>
          <a:lstStyle/>
          <a:p>
            <a:pPr marL="514350" indent="-514350" algn="l" eaLnBrk="1" hangingPunct="1">
              <a:spcBef>
                <a:spcPct val="0"/>
              </a:spcBef>
              <a:buFontTx/>
              <a:buAutoNum type="romanUcPeriod"/>
              <a:defRPr/>
            </a:pPr>
            <a:endParaRPr lang="de-DE" altLang="de-DE" sz="2400" dirty="0" smtClean="0"/>
          </a:p>
          <a:p>
            <a:pPr algn="l" eaLnBrk="1" hangingPunct="1">
              <a:spcBef>
                <a:spcPct val="0"/>
              </a:spcBef>
              <a:defRPr/>
            </a:pPr>
            <a:r>
              <a:rPr lang="de-DE" altLang="de-DE" sz="2400" dirty="0" smtClean="0"/>
              <a:t>III. Grundzüge des nationalen Außenwirtschaftsrecht, 27.01.20</a:t>
            </a:r>
          </a:p>
          <a:p>
            <a:pPr marL="971550" lvl="1" indent="-514350" algn="l" eaLnBrk="1" hangingPunct="1">
              <a:spcBef>
                <a:spcPct val="0"/>
              </a:spcBef>
              <a:buFontTx/>
              <a:buAutoNum type="arabicPeriod"/>
              <a:defRPr/>
            </a:pPr>
            <a:r>
              <a:rPr lang="de-DE" altLang="de-DE" sz="2000" dirty="0" smtClean="0"/>
              <a:t>Unionsrechtliche Vorformung</a:t>
            </a:r>
          </a:p>
          <a:p>
            <a:pPr marL="971550" lvl="1" indent="-514350" algn="l" eaLnBrk="1" hangingPunct="1">
              <a:spcBef>
                <a:spcPct val="0"/>
              </a:spcBef>
              <a:buFontTx/>
              <a:buAutoNum type="arabicPeriod"/>
              <a:defRPr/>
            </a:pPr>
            <a:r>
              <a:rPr lang="de-DE" altLang="de-DE" sz="2000" dirty="0" smtClean="0"/>
              <a:t>Verbleibende Kompetenzbereiche</a:t>
            </a:r>
          </a:p>
          <a:p>
            <a:pPr marL="971550" lvl="1" indent="-514350" algn="l" eaLnBrk="1" hangingPunct="1">
              <a:spcBef>
                <a:spcPct val="0"/>
              </a:spcBef>
              <a:buFontTx/>
              <a:buAutoNum type="arabicPeriod"/>
              <a:defRPr/>
            </a:pPr>
            <a:r>
              <a:rPr lang="de-DE" altLang="de-DE" sz="2000" dirty="0" smtClean="0"/>
              <a:t>Überblick über das Außenwirtschaftsgesetz</a:t>
            </a:r>
          </a:p>
          <a:p>
            <a:pPr marL="971550" lvl="1" indent="-514350" algn="l" eaLnBrk="1" hangingPunct="1">
              <a:buFontTx/>
              <a:buAutoNum type="arabicPeriod"/>
              <a:defRPr/>
            </a:pPr>
            <a:endParaRPr lang="de-DE" altLang="de-DE" sz="2000" dirty="0" smtClean="0"/>
          </a:p>
          <a:p>
            <a:pPr marL="514350" indent="-514350" algn="l" eaLnBrk="1" hangingPunct="1">
              <a:defRPr/>
            </a:pPr>
            <a:endParaRPr lang="de-DE" altLang="de-DE" sz="2400" dirty="0" smtClean="0"/>
          </a:p>
          <a:p>
            <a:pPr marL="514350" indent="-514350" algn="l" eaLnBrk="1" hangingPunct="1">
              <a:defRPr/>
            </a:pPr>
            <a:endParaRPr lang="de-DE" altLang="de-DE" sz="2400" dirty="0" smtClean="0"/>
          </a:p>
        </p:txBody>
      </p:sp>
      <p:sp>
        <p:nvSpPr>
          <p:cNvPr id="44036"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44037"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8"/>
          <p:cNvSpPr>
            <a:spLocks noChangeArrowheads="1"/>
          </p:cNvSpPr>
          <p:nvPr/>
        </p:nvSpPr>
        <p:spPr bwMode="auto">
          <a:xfrm>
            <a:off x="0" y="-682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2020/2021</a:t>
            </a:r>
          </a:p>
        </p:txBody>
      </p:sp>
      <p:sp>
        <p:nvSpPr>
          <p:cNvPr id="44039"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38825BC-9067-4C71-A09D-A8BF268C4291}" type="slidenum">
              <a:rPr lang="de-DE" altLang="de-DE" sz="1400" smtClean="0"/>
              <a:pPr>
                <a:spcBef>
                  <a:spcPct val="0"/>
                </a:spcBef>
                <a:buFontTx/>
                <a:buNone/>
              </a:pPr>
              <a:t>12</a:t>
            </a:fld>
            <a:endParaRPr lang="de-DE" altLang="de-DE"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blinds(horizontal)">
                                      <p:cBhvr>
                                        <p:cTn id="7" dur="500"/>
                                        <p:tgtEl>
                                          <p:spTgt spid="71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2" dur="500"/>
                                        <p:tgtEl>
                                          <p:spTgt spid="7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blinds(horizontal)">
                                      <p:cBhvr>
                                        <p:cTn id="17" dur="500"/>
                                        <p:tgtEl>
                                          <p:spTgt spid="71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2"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2635250" y="22225"/>
            <a:ext cx="4535488" cy="863600"/>
          </a:xfrm>
        </p:spPr>
        <p:txBody>
          <a:bodyPr/>
          <a:lstStyle/>
          <a:p>
            <a:pPr eaLnBrk="1" hangingPunct="1"/>
            <a:r>
              <a:rPr lang="de-DE" altLang="de-DE" sz="2400" smtClean="0"/>
              <a:t>Wirtschaftsvölkerrechtliche </a:t>
            </a:r>
            <a:br>
              <a:rPr lang="de-DE" altLang="de-DE" sz="2400" smtClean="0"/>
            </a:br>
            <a:r>
              <a:rPr lang="de-DE" altLang="de-DE" sz="2400" smtClean="0"/>
              <a:t>Normenhierarchie</a:t>
            </a:r>
          </a:p>
        </p:txBody>
      </p:sp>
      <p:sp>
        <p:nvSpPr>
          <p:cNvPr id="45059"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45060" name="Picture 13" descr="Kombi_de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3638" y="22225"/>
            <a:ext cx="16383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Gleichschenkliges Dreieck 1"/>
          <p:cNvSpPr>
            <a:spLocks noChangeArrowheads="1"/>
          </p:cNvSpPr>
          <p:nvPr/>
        </p:nvSpPr>
        <p:spPr bwMode="auto">
          <a:xfrm>
            <a:off x="0" y="1052513"/>
            <a:ext cx="9109075" cy="5062537"/>
          </a:xfrm>
          <a:prstGeom prst="triangle">
            <a:avLst>
              <a:gd name="adj" fmla="val 500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sp>
        <p:nvSpPr>
          <p:cNvPr id="5" name="Textfeld 4"/>
          <p:cNvSpPr txBox="1">
            <a:spLocks noChangeArrowheads="1"/>
          </p:cNvSpPr>
          <p:nvPr/>
        </p:nvSpPr>
        <p:spPr bwMode="auto">
          <a:xfrm>
            <a:off x="3554413" y="1806575"/>
            <a:ext cx="1962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2400">
                <a:latin typeface="Times New Roman" panose="02020603050405020304" pitchFamily="18" charset="0"/>
              </a:rPr>
              <a:t>Art. 79 III GG</a:t>
            </a:r>
          </a:p>
        </p:txBody>
      </p:sp>
      <p:sp>
        <p:nvSpPr>
          <p:cNvPr id="8" name="Textfeld 7"/>
          <p:cNvSpPr txBox="1">
            <a:spLocks noChangeArrowheads="1"/>
          </p:cNvSpPr>
          <p:nvPr/>
        </p:nvSpPr>
        <p:spPr bwMode="auto">
          <a:xfrm>
            <a:off x="3487738" y="2587625"/>
            <a:ext cx="2114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Unionsrecht</a:t>
            </a:r>
          </a:p>
          <a:p>
            <a:pPr algn="ctr">
              <a:spcBef>
                <a:spcPct val="0"/>
              </a:spcBef>
              <a:buFontTx/>
              <a:buNone/>
            </a:pPr>
            <a:r>
              <a:rPr lang="de-DE" altLang="de-DE" sz="2400">
                <a:latin typeface="Times New Roman" panose="02020603050405020304" pitchFamily="18" charset="0"/>
              </a:rPr>
              <a:t>(siehe Block II)</a:t>
            </a:r>
            <a:endParaRPr lang="de-DE" altLang="de-DE" sz="2000">
              <a:latin typeface="Times New Roman" panose="02020603050405020304" pitchFamily="18" charset="0"/>
            </a:endParaRPr>
          </a:p>
        </p:txBody>
      </p:sp>
      <p:sp>
        <p:nvSpPr>
          <p:cNvPr id="10" name="Textfeld 9"/>
          <p:cNvSpPr txBox="1">
            <a:spLocks noChangeArrowheads="1"/>
          </p:cNvSpPr>
          <p:nvPr/>
        </p:nvSpPr>
        <p:spPr bwMode="auto">
          <a:xfrm>
            <a:off x="434975" y="4729163"/>
            <a:ext cx="83597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  Bundesrecht</a:t>
            </a:r>
          </a:p>
          <a:p>
            <a:pPr algn="ctr">
              <a:spcBef>
                <a:spcPct val="0"/>
              </a:spcBef>
              <a:buFontTx/>
              <a:buNone/>
            </a:pPr>
            <a:r>
              <a:rPr lang="de-DE" altLang="de-DE" sz="2000">
                <a:latin typeface="Times New Roman" panose="02020603050405020304" pitchFamily="18" charset="0"/>
              </a:rPr>
              <a:t>… soweit gemischtes Abkommen wegen Art. 74 Abs. 1 Nr. 11 GG Regel</a:t>
            </a:r>
          </a:p>
          <a:p>
            <a:pPr algn="ctr">
              <a:spcBef>
                <a:spcPct val="0"/>
              </a:spcBef>
              <a:buFontTx/>
              <a:buNone/>
            </a:pPr>
            <a:r>
              <a:rPr lang="de-DE" altLang="de-DE" sz="2000">
                <a:latin typeface="Times New Roman" panose="02020603050405020304" pitchFamily="18" charset="0"/>
              </a:rPr>
              <a:t>Umsetzungsbefehl über Art. 59 Abs. 2 GG als Zustimmungsgesetz des Bundes</a:t>
            </a:r>
          </a:p>
          <a:p>
            <a:pPr algn="ctr">
              <a:spcBef>
                <a:spcPct val="0"/>
              </a:spcBef>
              <a:buFontTx/>
              <a:buNone/>
            </a:pPr>
            <a:r>
              <a:rPr lang="de-DE" altLang="de-DE" sz="2000">
                <a:latin typeface="Times New Roman" panose="02020603050405020304" pitchFamily="18" charset="0"/>
              </a:rPr>
              <a:t>(Landesrecht spielt nur residual eine Rolle (Art. 32 GG))  </a:t>
            </a:r>
          </a:p>
        </p:txBody>
      </p:sp>
      <p:sp>
        <p:nvSpPr>
          <p:cNvPr id="17" name="Textfeld 16"/>
          <p:cNvSpPr txBox="1">
            <a:spLocks noChangeArrowheads="1"/>
          </p:cNvSpPr>
          <p:nvPr/>
        </p:nvSpPr>
        <p:spPr bwMode="auto">
          <a:xfrm>
            <a:off x="1290638" y="3798888"/>
            <a:ext cx="66151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Grundgesetz</a:t>
            </a:r>
          </a:p>
          <a:p>
            <a:pPr algn="ctr">
              <a:spcBef>
                <a:spcPct val="0"/>
              </a:spcBef>
              <a:buFontTx/>
              <a:buNone/>
            </a:pPr>
            <a:r>
              <a:rPr lang="de-DE" altLang="de-DE" sz="2000">
                <a:latin typeface="Times New Roman" panose="02020603050405020304" pitchFamily="18" charset="0"/>
              </a:rPr>
              <a:t>hat sich jenseits Art. 79 III GG an UnionsR auszurichten</a:t>
            </a:r>
          </a:p>
          <a:p>
            <a:pPr algn="ctr">
              <a:spcBef>
                <a:spcPct val="0"/>
              </a:spcBef>
              <a:buFontTx/>
              <a:buNone/>
            </a:pPr>
            <a:r>
              <a:rPr lang="de-DE" altLang="de-DE" sz="2000">
                <a:latin typeface="Times New Roman" panose="02020603050405020304" pitchFamily="18" charset="0"/>
              </a:rPr>
              <a:t>unterliegt i.Ü. nicht völkerrechtl. Festsetzung, arg. Art. 25 GG </a:t>
            </a:r>
          </a:p>
          <a:p>
            <a:pPr algn="ctr">
              <a:spcBef>
                <a:spcPct val="0"/>
              </a:spcBef>
              <a:buFontTx/>
              <a:buNone/>
            </a:pPr>
            <a:r>
              <a:rPr lang="de-DE" altLang="de-DE" sz="2000">
                <a:latin typeface="Times New Roman" panose="02020603050405020304" pitchFamily="18" charset="0"/>
              </a:rPr>
              <a:t> </a:t>
            </a:r>
          </a:p>
        </p:txBody>
      </p:sp>
      <p:cxnSp>
        <p:nvCxnSpPr>
          <p:cNvPr id="13322" name="Gerader Verbinder 20"/>
          <p:cNvCxnSpPr>
            <a:cxnSpLocks noChangeShapeType="1"/>
          </p:cNvCxnSpPr>
          <p:nvPr/>
        </p:nvCxnSpPr>
        <p:spPr bwMode="auto">
          <a:xfrm>
            <a:off x="2051050" y="3846513"/>
            <a:ext cx="5003800" cy="25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23" name="Gerader Verbinder 22"/>
          <p:cNvCxnSpPr>
            <a:cxnSpLocks noChangeShapeType="1"/>
          </p:cNvCxnSpPr>
          <p:nvPr/>
        </p:nvCxnSpPr>
        <p:spPr bwMode="auto">
          <a:xfrm>
            <a:off x="1204913" y="4819650"/>
            <a:ext cx="668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45068"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45069" name="Foliennummernplatzhalter 1"/>
          <p:cNvSpPr>
            <a:spLocks noGrp="1"/>
          </p:cNvSpPr>
          <p:nvPr>
            <p:ph type="sldNum" sz="quarter" idx="12"/>
          </p:nvPr>
        </p:nvSpPr>
        <p:spPr>
          <a:xfrm>
            <a:off x="6661150" y="6215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09B78FB-1914-4990-8A8E-C96CD2E0E578}" type="slidenum">
              <a:rPr lang="de-DE" altLang="de-DE" sz="1400" smtClean="0"/>
              <a:pPr>
                <a:spcBef>
                  <a:spcPct val="0"/>
                </a:spcBef>
                <a:buFontTx/>
                <a:buNone/>
              </a:pPr>
              <a:t>13</a:t>
            </a:fld>
            <a:endParaRPr lang="de-DE" altLang="de-DE" sz="1400" smtClean="0"/>
          </a:p>
        </p:txBody>
      </p:sp>
      <p:cxnSp>
        <p:nvCxnSpPr>
          <p:cNvPr id="13326" name="Gerader Verbinder 18"/>
          <p:cNvCxnSpPr>
            <a:cxnSpLocks noChangeShapeType="1"/>
          </p:cNvCxnSpPr>
          <p:nvPr/>
        </p:nvCxnSpPr>
        <p:spPr bwMode="auto">
          <a:xfrm>
            <a:off x="3454400" y="2225675"/>
            <a:ext cx="21605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8964"/>
    </mc:Choice>
    <mc:Fallback xmlns="">
      <p:transition spd="slow" advTm="21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332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32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5" grpId="0"/>
      <p:bldP spid="8" grpId="0" build="p" bldLvl="5"/>
      <p:bldP spid="10" grpId="0" build="p" bldLvl="5"/>
      <p:bldP spid="17"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2516188" y="-26988"/>
            <a:ext cx="4746625" cy="863601"/>
          </a:xfrm>
        </p:spPr>
        <p:txBody>
          <a:bodyPr/>
          <a:lstStyle/>
          <a:p>
            <a:pPr eaLnBrk="1" hangingPunct="1"/>
            <a:r>
              <a:rPr lang="de-DE" altLang="de-DE" sz="3200" smtClean="0"/>
              <a:t>Vorgaben des Unionsrechts</a:t>
            </a:r>
          </a:p>
        </p:txBody>
      </p:sp>
      <p:sp>
        <p:nvSpPr>
          <p:cNvPr id="7171" name="Rectangle 3"/>
          <p:cNvSpPr>
            <a:spLocks noGrp="1" noChangeArrowheads="1"/>
          </p:cNvSpPr>
          <p:nvPr>
            <p:ph type="subTitle" idx="1"/>
          </p:nvPr>
        </p:nvSpPr>
        <p:spPr>
          <a:xfrm>
            <a:off x="250825" y="1462088"/>
            <a:ext cx="8712200" cy="5021262"/>
          </a:xfrm>
        </p:spPr>
        <p:txBody>
          <a:bodyPr/>
          <a:lstStyle/>
          <a:p>
            <a:pPr algn="l" eaLnBrk="1" hangingPunct="1">
              <a:buFontTx/>
              <a:buChar char="•"/>
              <a:defRPr/>
            </a:pPr>
            <a:r>
              <a:rPr lang="de-DE" altLang="de-DE" sz="2400" dirty="0"/>
              <a:t>  Gesperrte Bereiche</a:t>
            </a:r>
          </a:p>
          <a:p>
            <a:pPr algn="l" eaLnBrk="1" hangingPunct="1">
              <a:defRPr/>
            </a:pPr>
            <a:r>
              <a:rPr lang="de-DE" altLang="de-DE" sz="2000" dirty="0"/>
              <a:t>    Von Vertrags wegen in Art. 3 Abs. 1 </a:t>
            </a:r>
            <a:r>
              <a:rPr lang="de-DE" altLang="de-DE" sz="2000" dirty="0" err="1" smtClean="0"/>
              <a:t>lit</a:t>
            </a:r>
            <a:r>
              <a:rPr lang="de-DE" altLang="de-DE" sz="2000" dirty="0" smtClean="0"/>
              <a:t>. e) </a:t>
            </a:r>
            <a:r>
              <a:rPr lang="de-DE" altLang="de-DE" sz="2000" dirty="0"/>
              <a:t>AEUV (Handelspolitik)</a:t>
            </a:r>
          </a:p>
          <a:p>
            <a:pPr algn="l" eaLnBrk="1" hangingPunct="1">
              <a:defRPr/>
            </a:pPr>
            <a:r>
              <a:rPr lang="de-DE" altLang="de-DE" sz="2000" dirty="0"/>
              <a:t>    Von Vertrags wegen in Art. 3 Abs. 2 AEUV (mod. AETR-Doktrin)</a:t>
            </a:r>
          </a:p>
          <a:p>
            <a:pPr algn="l" eaLnBrk="1" hangingPunct="1">
              <a:defRPr/>
            </a:pPr>
            <a:r>
              <a:rPr lang="de-DE" altLang="de-DE" sz="2400" dirty="0"/>
              <a:t> </a:t>
            </a:r>
            <a:endParaRPr lang="de-DE" altLang="de-DE" sz="2000" dirty="0"/>
          </a:p>
          <a:p>
            <a:pPr algn="l" eaLnBrk="1" hangingPunct="1">
              <a:buFontTx/>
              <a:buChar char="•"/>
              <a:defRPr/>
            </a:pPr>
            <a:r>
              <a:rPr lang="de-DE" altLang="de-DE" sz="2400" dirty="0"/>
              <a:t>  Originäre Residualbereiche</a:t>
            </a:r>
          </a:p>
          <a:p>
            <a:pPr algn="l" eaLnBrk="1" hangingPunct="1">
              <a:defRPr/>
            </a:pPr>
            <a:r>
              <a:rPr lang="de-DE" altLang="de-DE" sz="2000" dirty="0"/>
              <a:t>    Ausnahmen vom Anwendungsbereich der Verträge, Art. 345 f. AEUV</a:t>
            </a:r>
          </a:p>
          <a:p>
            <a:pPr algn="l" eaLnBrk="1" hangingPunct="1">
              <a:defRPr/>
            </a:pPr>
            <a:r>
              <a:rPr lang="de-DE" altLang="de-DE" sz="2000" dirty="0"/>
              <a:t>    Keine Unionskompetenz (Rechtsprechung)</a:t>
            </a:r>
          </a:p>
          <a:p>
            <a:pPr algn="l" eaLnBrk="1" hangingPunct="1">
              <a:defRPr/>
            </a:pPr>
            <a:r>
              <a:rPr lang="de-DE" altLang="de-DE" sz="2000" dirty="0"/>
              <a:t>    Keine gebrauchte geteilte Kompetenz (Restbereiche Art. 216 II AEUV)</a:t>
            </a:r>
          </a:p>
          <a:p>
            <a:pPr algn="l" eaLnBrk="1" hangingPunct="1">
              <a:defRPr/>
            </a:pPr>
            <a:endParaRPr lang="de-DE" altLang="de-DE" sz="2000" dirty="0"/>
          </a:p>
          <a:p>
            <a:pPr marL="285750" indent="-285750" algn="l" eaLnBrk="1" hangingPunct="1">
              <a:buFont typeface="Arial" panose="020B0604020202020204" pitchFamily="34" charset="0"/>
              <a:buChar char="•"/>
              <a:defRPr/>
            </a:pPr>
            <a:r>
              <a:rPr lang="de-DE" altLang="de-DE" sz="2400" dirty="0"/>
              <a:t>Abgeleitete Residualbereiche	</a:t>
            </a:r>
          </a:p>
          <a:p>
            <a:pPr algn="l" eaLnBrk="1" hangingPunct="1">
              <a:defRPr/>
            </a:pPr>
            <a:r>
              <a:rPr lang="de-DE" altLang="de-DE" sz="2000" dirty="0"/>
              <a:t>    im Falle der Umsetzung eines EU-Abkommens</a:t>
            </a:r>
          </a:p>
        </p:txBody>
      </p:sp>
      <p:sp>
        <p:nvSpPr>
          <p:cNvPr id="46084"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46085" name="Picture 13" descr="Kombi_d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46087"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BBAD282-2799-4720-8DB8-06D6916D327D}" type="slidenum">
              <a:rPr lang="de-DE" altLang="de-DE" sz="1400" smtClean="0"/>
              <a:pPr>
                <a:spcBef>
                  <a:spcPct val="0"/>
                </a:spcBef>
                <a:buFontTx/>
                <a:buNone/>
              </a:pPr>
              <a:t>14</a:t>
            </a:fld>
            <a:endParaRPr lang="de-DE" altLang="de-DE"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3355"/>
    </mc:Choice>
    <mc:Fallback xmlns="">
      <p:transition spd="slow" advTm="11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1" dur="500"/>
                                        <p:tgtEl>
                                          <p:spTgt spid="71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6" dur="500"/>
                                        <p:tgtEl>
                                          <p:spTgt spid="71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blinds(horizontal)">
                                      <p:cBhvr>
                                        <p:cTn id="21" dur="5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6" dur="500"/>
                                        <p:tgtEl>
                                          <p:spTgt spid="717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blinds(horizontal)">
                                      <p:cBhvr>
                                        <p:cTn id="31" dur="500"/>
                                        <p:tgtEl>
                                          <p:spTgt spid="7171">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blinds(horizontal)">
                                      <p:cBhvr>
                                        <p:cTn id="36" dur="500"/>
                                        <p:tgtEl>
                                          <p:spTgt spid="7171">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blinds(horizontal)">
                                      <p:cBhvr>
                                        <p:cTn id="41" dur="500"/>
                                        <p:tgtEl>
                                          <p:spTgt spid="7171">
                                            <p:txEl>
                                              <p:pRg st="6" end="6"/>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171">
                                            <p:txEl>
                                              <p:pRg st="7" end="7"/>
                                            </p:txEl>
                                          </p:spTgt>
                                        </p:tgtEl>
                                        <p:attrNameLst>
                                          <p:attrName>style.visibility</p:attrName>
                                        </p:attrNameLst>
                                      </p:cBhvr>
                                      <p:to>
                                        <p:strVal val="visible"/>
                                      </p:to>
                                    </p:set>
                                    <p:animEffect transition="in" filter="blinds(horizontal)">
                                      <p:cBhvr>
                                        <p:cTn id="46" dur="500"/>
                                        <p:tgtEl>
                                          <p:spTgt spid="7171">
                                            <p:txEl>
                                              <p:pRg st="7" end="7"/>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171">
                                            <p:txEl>
                                              <p:pRg st="9" end="9"/>
                                            </p:txEl>
                                          </p:spTgt>
                                        </p:tgtEl>
                                        <p:attrNameLst>
                                          <p:attrName>style.visibility</p:attrName>
                                        </p:attrNameLst>
                                      </p:cBhvr>
                                      <p:to>
                                        <p:strVal val="visible"/>
                                      </p:to>
                                    </p:set>
                                    <p:animEffect transition="in" filter="blinds(horizontal)">
                                      <p:cBhvr>
                                        <p:cTn id="51" dur="500"/>
                                        <p:tgtEl>
                                          <p:spTgt spid="7171">
                                            <p:txEl>
                                              <p:pRg st="9" end="9"/>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171">
                                            <p:txEl>
                                              <p:pRg st="10" end="10"/>
                                            </p:txEl>
                                          </p:spTgt>
                                        </p:tgtEl>
                                        <p:attrNameLst>
                                          <p:attrName>style.visibility</p:attrName>
                                        </p:attrNameLst>
                                      </p:cBhvr>
                                      <p:to>
                                        <p:strVal val="visible"/>
                                      </p:to>
                                    </p:set>
                                    <p:animEffect transition="in" filter="blinds(horizontal)">
                                      <p:cBhvr>
                                        <p:cTn id="56"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717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2493963" y="100013"/>
            <a:ext cx="4746625" cy="863600"/>
          </a:xfrm>
        </p:spPr>
        <p:txBody>
          <a:bodyPr/>
          <a:lstStyle/>
          <a:p>
            <a:pPr eaLnBrk="1" hangingPunct="1"/>
            <a:r>
              <a:rPr lang="de-DE" altLang="de-DE" sz="3200" smtClean="0"/>
              <a:t>Überblick über das Außenhandelsgesetz</a:t>
            </a:r>
          </a:p>
        </p:txBody>
      </p:sp>
      <p:sp>
        <p:nvSpPr>
          <p:cNvPr id="47107"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47108" name="Picture 13" descr="Kombi_d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47110"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A1BB7F8-CD86-4E60-AE19-1A0C384D8A5D}" type="slidenum">
              <a:rPr lang="de-DE" altLang="de-DE" sz="1400" smtClean="0"/>
              <a:pPr>
                <a:spcBef>
                  <a:spcPct val="0"/>
                </a:spcBef>
                <a:buFontTx/>
                <a:buNone/>
              </a:pPr>
              <a:t>15</a:t>
            </a:fld>
            <a:endParaRPr lang="de-DE" altLang="de-DE" sz="1400" smtClean="0"/>
          </a:p>
        </p:txBody>
      </p:sp>
      <p:pic>
        <p:nvPicPr>
          <p:cNvPr id="2" name="Waffenexporte Keine Regeln ohne Ausnahme - WDR.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42900" y="1373188"/>
            <a:ext cx="849630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2493963" y="100013"/>
            <a:ext cx="4746625" cy="863600"/>
          </a:xfrm>
        </p:spPr>
        <p:txBody>
          <a:bodyPr/>
          <a:lstStyle/>
          <a:p>
            <a:pPr eaLnBrk="1" hangingPunct="1"/>
            <a:r>
              <a:rPr lang="de-DE" altLang="de-DE" sz="3200" smtClean="0"/>
              <a:t>Überblick über das Außenhandelsgesetz</a:t>
            </a:r>
          </a:p>
        </p:txBody>
      </p:sp>
      <p:sp>
        <p:nvSpPr>
          <p:cNvPr id="7171" name="Rectangle 3"/>
          <p:cNvSpPr>
            <a:spLocks noGrp="1" noChangeArrowheads="1"/>
          </p:cNvSpPr>
          <p:nvPr>
            <p:ph type="subTitle" idx="1"/>
          </p:nvPr>
        </p:nvSpPr>
        <p:spPr>
          <a:xfrm>
            <a:off x="107950" y="2160588"/>
            <a:ext cx="8928100" cy="3968750"/>
          </a:xfrm>
        </p:spPr>
        <p:txBody>
          <a:bodyPr/>
          <a:lstStyle/>
          <a:p>
            <a:pPr marL="342900" indent="-342900" algn="l" eaLnBrk="1" hangingPunct="1">
              <a:buFontTx/>
              <a:buChar char="•"/>
            </a:pPr>
            <a:r>
              <a:rPr lang="de-DE" altLang="de-DE" sz="2000" smtClean="0"/>
              <a:t>  Sedes materiae</a:t>
            </a:r>
          </a:p>
          <a:p>
            <a:pPr marL="342900" indent="-342900" algn="l" eaLnBrk="1" hangingPunct="1"/>
            <a:r>
              <a:rPr lang="de-DE" altLang="de-DE" sz="1800" smtClean="0"/>
              <a:t>         Außenhandelsgesetz / -verordnung (KriWaffkontrG u. Art. 26 II GG) </a:t>
            </a:r>
          </a:p>
          <a:p>
            <a:pPr marL="342900" indent="-342900" algn="l" eaLnBrk="1" hangingPunct="1">
              <a:buFontTx/>
              <a:buChar char="•"/>
            </a:pPr>
            <a:r>
              <a:rPr lang="de-DE" altLang="de-DE" sz="2000" smtClean="0"/>
              <a:t>  Zielsetzung</a:t>
            </a:r>
          </a:p>
          <a:p>
            <a:pPr marL="342900" indent="-342900" algn="l" eaLnBrk="1" hangingPunct="1"/>
            <a:r>
              <a:rPr lang="de-DE" altLang="de-DE" sz="1800" smtClean="0"/>
              <a:t>       Außenwirtschaftsfreiheit (aus Gemeinwohlgründen einschränkbar, vgl. § 4 AWG)</a:t>
            </a:r>
          </a:p>
          <a:p>
            <a:pPr marL="342900" indent="-342900" algn="l" eaLnBrk="1" hangingPunct="1">
              <a:buFontTx/>
              <a:buChar char="•"/>
            </a:pPr>
            <a:r>
              <a:rPr lang="de-DE" altLang="de-DE" sz="2000" smtClean="0"/>
              <a:t>  Mechanismen</a:t>
            </a:r>
          </a:p>
          <a:p>
            <a:pPr marL="342900" indent="-342900" algn="l" eaLnBrk="1" hangingPunct="1"/>
            <a:r>
              <a:rPr lang="de-DE" altLang="de-DE" sz="1800" smtClean="0"/>
              <a:t>        Verbote (Kriegswaffen et al in best. Länder, vgl. Teil I Abschn. A der Ausfuhrliste)</a:t>
            </a:r>
          </a:p>
          <a:p>
            <a:pPr marL="342900" indent="-342900" algn="l" eaLnBrk="1" hangingPunct="1"/>
            <a:r>
              <a:rPr lang="de-DE" altLang="de-DE" sz="1800" smtClean="0"/>
              <a:t>        Genehmigungsvorbehalte (z.B. Kriegswaffen et al in andere Länder)</a:t>
            </a:r>
          </a:p>
          <a:p>
            <a:pPr marL="628650" lvl="1" indent="-171450" algn="l" eaLnBrk="1" hangingPunct="1">
              <a:buFont typeface="Wingdings" panose="05000000000000000000" pitchFamily="2" charset="2"/>
              <a:buChar char="Ø"/>
            </a:pPr>
            <a:r>
              <a:rPr lang="de-DE" altLang="de-DE" sz="1600" smtClean="0"/>
              <a:t> persönliche (z.B. Zuverlässigkeit) und sachliche Anforderungen</a:t>
            </a:r>
          </a:p>
          <a:p>
            <a:pPr marL="628650" lvl="1" indent="-171450" algn="l" eaLnBrk="1" hangingPunct="1">
              <a:buFont typeface="Wingdings" panose="05000000000000000000" pitchFamily="2" charset="2"/>
              <a:buChar char="Ø"/>
            </a:pPr>
            <a:r>
              <a:rPr lang="de-DE" altLang="de-DE" sz="1600" smtClean="0"/>
              <a:t> in Form einer Einzel-, Sammel- oder Allgemeinverfügung</a:t>
            </a:r>
          </a:p>
          <a:p>
            <a:pPr marL="628650" lvl="1" indent="-171450" algn="l" eaLnBrk="1" hangingPunct="1"/>
            <a:r>
              <a:rPr lang="de-DE" altLang="de-DE" sz="1800" smtClean="0"/>
              <a:t>Unternehmerpflichten (Aufzeichnung, Aufbewahrung, Meldung, Auskunft …)</a:t>
            </a:r>
          </a:p>
          <a:p>
            <a:pPr marL="628650" lvl="1" indent="-171450" algn="l" eaLnBrk="1" hangingPunct="1"/>
            <a:r>
              <a:rPr lang="de-DE" altLang="de-DE" sz="1800" smtClean="0"/>
              <a:t>Straf- und Bußgeldtatbestände</a:t>
            </a:r>
          </a:p>
          <a:p>
            <a:pPr marL="342900" indent="-342900" algn="l" eaLnBrk="1" hangingPunct="1">
              <a:buFontTx/>
              <a:buChar char="•"/>
            </a:pPr>
            <a:r>
              <a:rPr lang="de-DE" altLang="de-DE" sz="2000" smtClean="0"/>
              <a:t>  Zuständigkeit</a:t>
            </a:r>
          </a:p>
          <a:p>
            <a:pPr marL="342900" indent="-342900" algn="l" eaLnBrk="1" hangingPunct="1"/>
            <a:r>
              <a:rPr lang="de-DE" altLang="de-DE" sz="1800" smtClean="0"/>
              <a:t>       insb. Bundesbehörden, vgl. Art. 87 III, 73 I 5 GG</a:t>
            </a:r>
          </a:p>
        </p:txBody>
      </p:sp>
      <p:sp>
        <p:nvSpPr>
          <p:cNvPr id="48132"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48133" name="Picture 13" descr="Kombi_d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48135"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FF2D038-FAFA-4E54-8E93-A1D52FC9A725}" type="slidenum">
              <a:rPr lang="de-DE" altLang="de-DE" sz="1400" smtClean="0"/>
              <a:pPr>
                <a:spcBef>
                  <a:spcPct val="0"/>
                </a:spcBef>
                <a:buFontTx/>
                <a:buNone/>
              </a:pPr>
              <a:t>16</a:t>
            </a:fld>
            <a:endParaRPr lang="de-DE" altLang="de-DE" sz="1400" smtClean="0"/>
          </a:p>
        </p:txBody>
      </p:sp>
      <p:pic>
        <p:nvPicPr>
          <p:cNvPr id="2" name="Waffenexporte Keine Regeln ohne Ausnahme - WDR.mp4">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3635375" y="1025525"/>
            <a:ext cx="232251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2549"/>
    </mc:Choice>
    <mc:Fallback xmlns="">
      <p:transition spd="slow" advTm="152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1" dur="500"/>
                                        <p:tgtEl>
                                          <p:spTgt spid="71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6" dur="500"/>
                                        <p:tgtEl>
                                          <p:spTgt spid="71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blinds(horizontal)">
                                      <p:cBhvr>
                                        <p:cTn id="21" dur="5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6" dur="500"/>
                                        <p:tgtEl>
                                          <p:spTgt spid="7171">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blinds(horizontal)">
                                      <p:cBhvr>
                                        <p:cTn id="31" dur="500"/>
                                        <p:tgtEl>
                                          <p:spTgt spid="7171">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171">
                                            <p:txEl>
                                              <p:pRg st="5" end="5"/>
                                            </p:txEl>
                                          </p:spTgt>
                                        </p:tgtEl>
                                        <p:attrNameLst>
                                          <p:attrName>style.visibility</p:attrName>
                                        </p:attrNameLst>
                                      </p:cBhvr>
                                      <p:to>
                                        <p:strVal val="visible"/>
                                      </p:to>
                                    </p:set>
                                    <p:animEffect transition="in" filter="blinds(horizontal)">
                                      <p:cBhvr>
                                        <p:cTn id="36" dur="500"/>
                                        <p:tgtEl>
                                          <p:spTgt spid="7171">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171">
                                            <p:txEl>
                                              <p:pRg st="6" end="6"/>
                                            </p:txEl>
                                          </p:spTgt>
                                        </p:tgtEl>
                                        <p:attrNameLst>
                                          <p:attrName>style.visibility</p:attrName>
                                        </p:attrNameLst>
                                      </p:cBhvr>
                                      <p:to>
                                        <p:strVal val="visible"/>
                                      </p:to>
                                    </p:set>
                                    <p:animEffect transition="in" filter="blinds(horizontal)">
                                      <p:cBhvr>
                                        <p:cTn id="41" dur="500"/>
                                        <p:tgtEl>
                                          <p:spTgt spid="7171">
                                            <p:txEl>
                                              <p:pRg st="6" end="6"/>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7171">
                                            <p:txEl>
                                              <p:pRg st="7" end="7"/>
                                            </p:txEl>
                                          </p:spTgt>
                                        </p:tgtEl>
                                        <p:attrNameLst>
                                          <p:attrName>style.visibility</p:attrName>
                                        </p:attrNameLst>
                                      </p:cBhvr>
                                      <p:to>
                                        <p:strVal val="visible"/>
                                      </p:to>
                                    </p:set>
                                    <p:animEffect transition="in" filter="blinds(horizontal)">
                                      <p:cBhvr>
                                        <p:cTn id="44" dur="500"/>
                                        <p:tgtEl>
                                          <p:spTgt spid="7171">
                                            <p:txEl>
                                              <p:pRg st="7" end="7"/>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blinds(horizontal)">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blinds(horizontal)">
                                      <p:cBhvr>
                                        <p:cTn id="52" dur="500"/>
                                        <p:tgtEl>
                                          <p:spTgt spid="7171">
                                            <p:txEl>
                                              <p:pRg st="9" end="9"/>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7171">
                                            <p:txEl>
                                              <p:pRg st="10" end="10"/>
                                            </p:txEl>
                                          </p:spTgt>
                                        </p:tgtEl>
                                        <p:attrNameLst>
                                          <p:attrName>style.visibility</p:attrName>
                                        </p:attrNameLst>
                                      </p:cBhvr>
                                      <p:to>
                                        <p:strVal val="visible"/>
                                      </p:to>
                                    </p:set>
                                    <p:animEffect transition="in" filter="blinds(horizontal)">
                                      <p:cBhvr>
                                        <p:cTn id="55" dur="500"/>
                                        <p:tgtEl>
                                          <p:spTgt spid="7171">
                                            <p:txEl>
                                              <p:pRg st="10" end="1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7171">
                                            <p:txEl>
                                              <p:pRg st="11" end="11"/>
                                            </p:txEl>
                                          </p:spTgt>
                                        </p:tgtEl>
                                        <p:attrNameLst>
                                          <p:attrName>style.visibility</p:attrName>
                                        </p:attrNameLst>
                                      </p:cBhvr>
                                      <p:to>
                                        <p:strVal val="visible"/>
                                      </p:to>
                                    </p:set>
                                    <p:animEffect transition="in" filter="blinds(horizontal)">
                                      <p:cBhvr>
                                        <p:cTn id="60" dur="500"/>
                                        <p:tgtEl>
                                          <p:spTgt spid="7171">
                                            <p:txEl>
                                              <p:pRg st="11" end="11"/>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7171">
                                            <p:txEl>
                                              <p:pRg st="12" end="12"/>
                                            </p:txEl>
                                          </p:spTgt>
                                        </p:tgtEl>
                                        <p:attrNameLst>
                                          <p:attrName>style.visibility</p:attrName>
                                        </p:attrNameLst>
                                      </p:cBhvr>
                                      <p:to>
                                        <p:strVal val="visible"/>
                                      </p:to>
                                    </p:set>
                                    <p:animEffect transition="in" filter="blinds(horizontal)">
                                      <p:cBhvr>
                                        <p:cTn id="65"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video>
              <p:cMediaNode vol="80000">
                <p:cTn id="71" fill="hold" display="0">
                  <p:stCondLst>
                    <p:cond delay="indefinite"/>
                  </p:stCondLst>
                </p:cTn>
                <p:tgtEl>
                  <p:spTgt spid="2"/>
                </p:tgtEl>
              </p:cMediaNode>
            </p:video>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bldLst>
      <p:bldP spid="717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49155" name="Rectangle 2"/>
          <p:cNvSpPr>
            <a:spLocks noGrp="1" noChangeArrowheads="1"/>
          </p:cNvSpPr>
          <p:nvPr>
            <p:ph type="ctrTitle"/>
          </p:nvPr>
        </p:nvSpPr>
        <p:spPr>
          <a:xfrm>
            <a:off x="2562225" y="163513"/>
            <a:ext cx="4535488" cy="863600"/>
          </a:xfrm>
        </p:spPr>
        <p:txBody>
          <a:bodyPr/>
          <a:lstStyle/>
          <a:p>
            <a:pPr eaLnBrk="1" hangingPunct="1"/>
            <a:r>
              <a:rPr lang="de-DE" altLang="de-DE" sz="3200" smtClean="0"/>
              <a:t>Wiederholung</a:t>
            </a:r>
          </a:p>
        </p:txBody>
      </p:sp>
      <p:sp>
        <p:nvSpPr>
          <p:cNvPr id="49156" name="Rectangle 3"/>
          <p:cNvSpPr>
            <a:spLocks noGrp="1" noChangeArrowheads="1"/>
          </p:cNvSpPr>
          <p:nvPr>
            <p:ph type="subTitle" idx="1"/>
          </p:nvPr>
        </p:nvSpPr>
        <p:spPr>
          <a:xfrm>
            <a:off x="152400" y="1636713"/>
            <a:ext cx="9166225" cy="4129087"/>
          </a:xfrm>
        </p:spPr>
        <p:txBody>
          <a:bodyPr/>
          <a:lstStyle/>
          <a:p>
            <a:pPr algn="l" eaLnBrk="1" hangingPunct="1">
              <a:lnSpc>
                <a:spcPct val="90000"/>
              </a:lnSpc>
            </a:pPr>
            <a:endParaRPr lang="de-DE" altLang="de-DE" sz="2000" smtClean="0"/>
          </a:p>
          <a:p>
            <a:pPr algn="l" eaLnBrk="1" hangingPunct="1">
              <a:lnSpc>
                <a:spcPct val="90000"/>
              </a:lnSpc>
              <a:buFontTx/>
              <a:buChar char="•"/>
            </a:pPr>
            <a:endParaRPr lang="de-DE" altLang="de-DE" sz="2000" smtClean="0"/>
          </a:p>
        </p:txBody>
      </p:sp>
      <p:sp>
        <p:nvSpPr>
          <p:cNvPr id="49157" name="Text Box 5"/>
          <p:cNvSpPr txBox="1">
            <a:spLocks noChangeArrowheads="1"/>
          </p:cNvSpPr>
          <p:nvPr/>
        </p:nvSpPr>
        <p:spPr bwMode="auto">
          <a:xfrm>
            <a:off x="403225" y="557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49158" name="Rectangle 10"/>
          <p:cNvSpPr>
            <a:spLocks noChangeArrowheads="1"/>
          </p:cNvSpPr>
          <p:nvPr/>
        </p:nvSpPr>
        <p:spPr bwMode="auto">
          <a:xfrm>
            <a:off x="152400" y="3098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49159" name="Picture 13" descr="Kombi_d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763" y="101600"/>
            <a:ext cx="184308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8"/>
          <p:cNvSpPr>
            <a:spLocks noChangeArrowheads="1"/>
          </p:cNvSpPr>
          <p:nvPr/>
        </p:nvSpPr>
        <p:spPr bwMode="auto">
          <a:xfrm>
            <a:off x="152400" y="147638"/>
            <a:ext cx="2409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Einführung in das Recht</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9" name="Rectangle 3"/>
          <p:cNvSpPr txBox="1">
            <a:spLocks noChangeArrowheads="1"/>
          </p:cNvSpPr>
          <p:nvPr/>
        </p:nvSpPr>
        <p:spPr bwMode="auto">
          <a:xfrm>
            <a:off x="28575" y="1684338"/>
            <a:ext cx="916622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de-DE" altLang="de-DE" sz="2000" dirty="0"/>
              <a:t> Welche Befugnisse bleiben den Mitgliedstaaten im Wirtschaftsvölkerrecht?</a:t>
            </a:r>
          </a:p>
          <a:p>
            <a:pPr eaLnBrk="1" hangingPunct="1">
              <a:lnSpc>
                <a:spcPct val="90000"/>
              </a:lnSpc>
            </a:pPr>
            <a:r>
              <a:rPr lang="de-DE" altLang="de-DE" sz="2000" dirty="0"/>
              <a:t> Wie wirkt das Wirtschaftsvölkerrecht in das nationale Recht ein?</a:t>
            </a:r>
          </a:p>
          <a:p>
            <a:pPr eaLnBrk="1" hangingPunct="1">
              <a:lnSpc>
                <a:spcPct val="90000"/>
              </a:lnSpc>
            </a:pPr>
            <a:r>
              <a:rPr lang="de-DE" altLang="de-DE" sz="2000" dirty="0"/>
              <a:t> Wie ist Art. 25 GG zu verstehen?</a:t>
            </a:r>
          </a:p>
          <a:p>
            <a:pPr eaLnBrk="1" hangingPunct="1">
              <a:lnSpc>
                <a:spcPct val="90000"/>
              </a:lnSpc>
            </a:pPr>
            <a:r>
              <a:rPr lang="de-DE" altLang="de-DE" sz="2000" dirty="0"/>
              <a:t> Was besagt Art. 345, 346 AEUV für das deutsche Außenwirtschaftsrecht?</a:t>
            </a:r>
          </a:p>
          <a:p>
            <a:pPr eaLnBrk="1" hangingPunct="1">
              <a:lnSpc>
                <a:spcPct val="90000"/>
              </a:lnSpc>
            </a:pPr>
            <a:r>
              <a:rPr lang="de-DE" altLang="de-DE" sz="2000" dirty="0"/>
              <a:t> Wo liegt der Unterschied zwischen Art. 3 Abs. 2 und 216 Abs. 1 AEUV?</a:t>
            </a:r>
          </a:p>
          <a:p>
            <a:pPr lvl="1" eaLnBrk="1" hangingPunct="1">
              <a:lnSpc>
                <a:spcPct val="90000"/>
              </a:lnSpc>
              <a:buFont typeface="Wingdings" panose="05000000000000000000" pitchFamily="2" charset="2"/>
              <a:buChar char="v"/>
            </a:pPr>
            <a:r>
              <a:rPr lang="de-DE" altLang="de-DE" sz="1600" dirty="0"/>
              <a:t>Skizzieren Sie die dogmatischen Unterschiede!</a:t>
            </a:r>
          </a:p>
          <a:p>
            <a:pPr lvl="1" eaLnBrk="1" hangingPunct="1">
              <a:lnSpc>
                <a:spcPct val="90000"/>
              </a:lnSpc>
              <a:buFont typeface="Wingdings" panose="05000000000000000000" pitchFamily="2" charset="2"/>
              <a:buChar char="v"/>
            </a:pPr>
            <a:r>
              <a:rPr lang="de-DE" altLang="de-DE" sz="1600" dirty="0"/>
              <a:t>Skizzieren Sie die inhaltlichen Unterschiede!</a:t>
            </a:r>
          </a:p>
          <a:p>
            <a:pPr eaLnBrk="1" hangingPunct="1">
              <a:lnSpc>
                <a:spcPct val="90000"/>
              </a:lnSpc>
            </a:pPr>
            <a:r>
              <a:rPr lang="de-DE" altLang="de-DE" sz="2000" dirty="0"/>
              <a:t> Was besagt der Grundsatz der Außenwirtschaftsfreiheit?</a:t>
            </a:r>
          </a:p>
          <a:p>
            <a:pPr eaLnBrk="1" hangingPunct="1">
              <a:lnSpc>
                <a:spcPct val="90000"/>
              </a:lnSpc>
            </a:pPr>
            <a:r>
              <a:rPr lang="de-DE" altLang="de-DE" sz="2000" dirty="0" smtClean="0"/>
              <a:t> Warum </a:t>
            </a:r>
            <a:r>
              <a:rPr lang="de-DE" altLang="de-DE" sz="2000" dirty="0"/>
              <a:t>handeln im AWG keine Landesbehörden</a:t>
            </a:r>
            <a:r>
              <a:rPr lang="de-DE" altLang="de-DE" sz="2000" dirty="0" smtClean="0"/>
              <a:t>?</a:t>
            </a:r>
          </a:p>
          <a:p>
            <a:pPr eaLnBrk="1" hangingPunct="1">
              <a:lnSpc>
                <a:spcPct val="90000"/>
              </a:lnSpc>
            </a:pPr>
            <a:r>
              <a:rPr lang="de-DE" altLang="de-DE" sz="2000" dirty="0"/>
              <a:t> </a:t>
            </a:r>
            <a:r>
              <a:rPr lang="de-DE" altLang="de-DE" sz="2000" dirty="0" smtClean="0"/>
              <a:t>Warum ist die Beteiligung des Bundessicherheitsrates problematisch?</a:t>
            </a:r>
            <a:endParaRPr lang="de-DE" altLang="de-DE" sz="2000" dirty="0"/>
          </a:p>
          <a:p>
            <a:pPr eaLnBrk="1" hangingPunct="1">
              <a:lnSpc>
                <a:spcPct val="90000"/>
              </a:lnSpc>
            </a:pPr>
            <a:r>
              <a:rPr lang="de-DE" altLang="de-DE" sz="2000" dirty="0"/>
              <a:t> Skizzieren Sie das Regelungsregime des AWG!</a:t>
            </a:r>
          </a:p>
          <a:p>
            <a:pPr eaLnBrk="1" hangingPunct="1">
              <a:lnSpc>
                <a:spcPct val="90000"/>
              </a:lnSpc>
            </a:pPr>
            <a:endParaRPr lang="de-DE" altLang="de-DE" sz="2000" dirty="0"/>
          </a:p>
          <a:p>
            <a:pPr eaLnBrk="1" hangingPunct="1">
              <a:lnSpc>
                <a:spcPct val="90000"/>
              </a:lnSpc>
              <a:buFontTx/>
              <a:buNone/>
            </a:pPr>
            <a:endParaRPr lang="de-DE" altLang="de-DE" sz="2000" dirty="0"/>
          </a:p>
          <a:p>
            <a:pPr eaLnBrk="1" hangingPunct="1">
              <a:lnSpc>
                <a:spcPct val="90000"/>
              </a:lnSpc>
            </a:pPr>
            <a:endParaRPr lang="de-DE" altLang="de-DE"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950"/>
    </mc:Choice>
    <mc:Fallback xmlns="">
      <p:transition spd="slow" advTm="13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linds(horizontal)">
                                      <p:cBhvr>
                                        <p:cTn id="11" dur="500"/>
                                        <p:tgtEl>
                                          <p:spTgt spid="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linds(horizontal)">
                                      <p:cBhvr>
                                        <p:cTn id="16" dur="500"/>
                                        <p:tgtEl>
                                          <p:spTgt spid="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linds(horizontal)">
                                      <p:cBhvr>
                                        <p:cTn id="21" dur="500"/>
                                        <p:tgtEl>
                                          <p:spTgt spid="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blinds(horizontal)">
                                      <p:cBhvr>
                                        <p:cTn id="26" dur="500"/>
                                        <p:tgtEl>
                                          <p:spTgt spid="9">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blinds(horizontal)">
                                      <p:cBhvr>
                                        <p:cTn id="31" dur="500"/>
                                        <p:tgtEl>
                                          <p:spTgt spid="9">
                                            <p:txEl>
                                              <p:pRg st="4" end="4"/>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blinds(horizontal)">
                                      <p:cBhvr>
                                        <p:cTn id="34" dur="500"/>
                                        <p:tgtEl>
                                          <p:spTgt spid="9">
                                            <p:txEl>
                                              <p:pRg st="5" end="5"/>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linds(horizontal)">
                                      <p:cBhvr>
                                        <p:cTn id="37" dur="500"/>
                                        <p:tgtEl>
                                          <p:spTgt spid="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2590800" y="103188"/>
            <a:ext cx="4535488" cy="863600"/>
          </a:xfrm>
        </p:spPr>
        <p:txBody>
          <a:bodyPr/>
          <a:lstStyle/>
          <a:p>
            <a:pPr eaLnBrk="1" hangingPunct="1"/>
            <a:r>
              <a:rPr lang="de-DE" altLang="de-DE" sz="4000" smtClean="0"/>
              <a:t>Vorlesungsinhalte</a:t>
            </a:r>
          </a:p>
        </p:txBody>
      </p:sp>
      <p:sp>
        <p:nvSpPr>
          <p:cNvPr id="7171" name="Rectangle 3"/>
          <p:cNvSpPr>
            <a:spLocks noGrp="1" noChangeArrowheads="1"/>
          </p:cNvSpPr>
          <p:nvPr>
            <p:ph type="subTitle" idx="1"/>
          </p:nvPr>
        </p:nvSpPr>
        <p:spPr>
          <a:xfrm>
            <a:off x="179388" y="966788"/>
            <a:ext cx="8820150" cy="4632325"/>
          </a:xfrm>
        </p:spPr>
        <p:txBody>
          <a:bodyPr/>
          <a:lstStyle/>
          <a:p>
            <a:pPr algn="l" eaLnBrk="1" hangingPunct="1">
              <a:spcBef>
                <a:spcPct val="0"/>
              </a:spcBef>
              <a:defRPr/>
            </a:pPr>
            <a:endParaRPr lang="de-DE" altLang="de-DE" sz="2400" dirty="0" smtClean="0"/>
          </a:p>
          <a:p>
            <a:pPr algn="l" eaLnBrk="1" hangingPunct="1">
              <a:spcBef>
                <a:spcPct val="0"/>
              </a:spcBef>
              <a:defRPr/>
            </a:pPr>
            <a:r>
              <a:rPr lang="de-DE" altLang="de-DE" sz="2400" dirty="0" smtClean="0"/>
              <a:t>II.  Grundzüge des EU-Außenwirtschaftsrechts</a:t>
            </a:r>
          </a:p>
          <a:p>
            <a:pPr marL="971550" lvl="1" indent="-514350" algn="l" eaLnBrk="1" hangingPunct="1">
              <a:spcBef>
                <a:spcPct val="0"/>
              </a:spcBef>
              <a:buFontTx/>
              <a:buAutoNum type="arabicPeriod"/>
              <a:defRPr/>
            </a:pPr>
            <a:r>
              <a:rPr lang="de-DE" altLang="de-DE" sz="2000" dirty="0" smtClean="0"/>
              <a:t>Normenhierarchie im Kontext der Internationalisierung</a:t>
            </a:r>
          </a:p>
          <a:p>
            <a:pPr marL="971550" lvl="1" indent="-514350" algn="l" eaLnBrk="1" hangingPunct="1">
              <a:spcBef>
                <a:spcPct val="0"/>
              </a:spcBef>
              <a:buFontTx/>
              <a:buAutoNum type="arabicPeriod"/>
              <a:defRPr/>
            </a:pPr>
            <a:r>
              <a:rPr lang="de-DE" altLang="de-DE" sz="2000" dirty="0" smtClean="0"/>
              <a:t>Vertragsabschlusskompetenzen auf Unionsebene</a:t>
            </a:r>
          </a:p>
          <a:p>
            <a:pPr marL="1428750" lvl="2" indent="-514350" algn="l" eaLnBrk="1" hangingPunct="1">
              <a:spcBef>
                <a:spcPct val="0"/>
              </a:spcBef>
              <a:buFontTx/>
              <a:buAutoNum type="alphaLcPeriod"/>
              <a:defRPr/>
            </a:pPr>
            <a:r>
              <a:rPr lang="de-DE" altLang="de-DE" sz="1600" dirty="0" smtClean="0"/>
              <a:t>Außenverhältnis</a:t>
            </a:r>
          </a:p>
          <a:p>
            <a:pPr marL="1428750" lvl="2" indent="-514350" algn="l" eaLnBrk="1" hangingPunct="1">
              <a:spcBef>
                <a:spcPct val="0"/>
              </a:spcBef>
              <a:buFontTx/>
              <a:buAutoNum type="alphaLcPeriod"/>
              <a:defRPr/>
            </a:pPr>
            <a:r>
              <a:rPr lang="de-DE" altLang="de-DE" sz="1600" dirty="0" smtClean="0"/>
              <a:t>Innenverhältnis</a:t>
            </a:r>
          </a:p>
          <a:p>
            <a:pPr marL="971550" lvl="1" indent="-514350" algn="l" eaLnBrk="1" hangingPunct="1">
              <a:spcBef>
                <a:spcPct val="0"/>
              </a:spcBef>
              <a:buFontTx/>
              <a:buAutoNum type="arabicPeriod"/>
              <a:defRPr/>
            </a:pPr>
            <a:r>
              <a:rPr lang="de-DE" altLang="de-DE" sz="2000" dirty="0" smtClean="0"/>
              <a:t>Materielles Außenwirtschaftsrecht am Bsp. Investitionsrecht</a:t>
            </a:r>
          </a:p>
          <a:p>
            <a:pPr marL="1428750" lvl="2" indent="-514350" algn="l" eaLnBrk="1" hangingPunct="1">
              <a:spcBef>
                <a:spcPct val="0"/>
              </a:spcBef>
              <a:buFontTx/>
              <a:buAutoNum type="alphaLcPeriod"/>
              <a:defRPr/>
            </a:pPr>
            <a:r>
              <a:rPr lang="de-DE" altLang="de-DE" sz="1600" dirty="0" smtClean="0"/>
              <a:t>Das Singapur-Abkommen</a:t>
            </a:r>
          </a:p>
          <a:p>
            <a:pPr marL="1428750" lvl="2" indent="-514350" algn="l" eaLnBrk="1" hangingPunct="1">
              <a:spcBef>
                <a:spcPct val="0"/>
              </a:spcBef>
              <a:buFontTx/>
              <a:buAutoNum type="alphaLcPeriod"/>
              <a:defRPr/>
            </a:pPr>
            <a:r>
              <a:rPr lang="de-DE" altLang="de-DE" sz="1600" dirty="0" smtClean="0"/>
              <a:t>Die Screening-VO der EU</a:t>
            </a:r>
          </a:p>
          <a:p>
            <a:pPr lvl="1" algn="l" eaLnBrk="1" hangingPunct="1">
              <a:defRPr/>
            </a:pPr>
            <a:endParaRPr lang="de-DE" altLang="de-DE" sz="2000" dirty="0" smtClean="0"/>
          </a:p>
          <a:p>
            <a:pPr marL="514350" indent="-514350" algn="l" eaLnBrk="1" hangingPunct="1">
              <a:defRPr/>
            </a:pPr>
            <a:endParaRPr lang="de-DE" altLang="de-DE" sz="2400" dirty="0" smtClean="0"/>
          </a:p>
          <a:p>
            <a:pPr marL="514350" indent="-514350" algn="l" eaLnBrk="1" hangingPunct="1">
              <a:defRPr/>
            </a:pPr>
            <a:endParaRPr lang="de-DE" altLang="de-DE" sz="2400" dirty="0" smtClean="0"/>
          </a:p>
        </p:txBody>
      </p:sp>
      <p:sp>
        <p:nvSpPr>
          <p:cNvPr id="32772"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2773"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8"/>
          <p:cNvSpPr>
            <a:spLocks noChangeArrowheads="1"/>
          </p:cNvSpPr>
          <p:nvPr/>
        </p:nvSpPr>
        <p:spPr bwMode="auto">
          <a:xfrm>
            <a:off x="0" y="-682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2020/2021</a:t>
            </a:r>
          </a:p>
        </p:txBody>
      </p:sp>
      <p:sp>
        <p:nvSpPr>
          <p:cNvPr id="32775"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0AEC438-0D9F-4658-BA50-CE3DF335E6F7}" type="slidenum">
              <a:rPr lang="de-DE" altLang="de-DE" sz="1400" smtClean="0"/>
              <a:pPr>
                <a:spcBef>
                  <a:spcPct val="0"/>
                </a:spcBef>
                <a:buFontTx/>
                <a:buNone/>
              </a:pPr>
              <a:t>2</a:t>
            </a:fld>
            <a:endParaRPr lang="de-DE" altLang="de-DE"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blinds(horizontal)">
                                      <p:cBhvr>
                                        <p:cTn id="7" dur="500"/>
                                        <p:tgtEl>
                                          <p:spTgt spid="71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2" dur="500"/>
                                        <p:tgtEl>
                                          <p:spTgt spid="7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blinds(horizontal)">
                                      <p:cBhvr>
                                        <p:cTn id="17" dur="500"/>
                                        <p:tgtEl>
                                          <p:spTgt spid="71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2" dur="500"/>
                                        <p:tgtEl>
                                          <p:spTgt spid="717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blinds(horizontal)">
                                      <p:cBhvr>
                                        <p:cTn id="27" dur="500"/>
                                        <p:tgtEl>
                                          <p:spTgt spid="717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blinds(horizontal)">
                                      <p:cBhvr>
                                        <p:cTn id="32" dur="500"/>
                                        <p:tgtEl>
                                          <p:spTgt spid="717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Effect transition="in" filter="blinds(horizontal)">
                                      <p:cBhvr>
                                        <p:cTn id="37" dur="500"/>
                                        <p:tgtEl>
                                          <p:spTgt spid="717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blinds(horizontal)">
                                      <p:cBhvr>
                                        <p:cTn id="42"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2635250" y="22225"/>
            <a:ext cx="4535488" cy="863600"/>
          </a:xfrm>
        </p:spPr>
        <p:txBody>
          <a:bodyPr/>
          <a:lstStyle/>
          <a:p>
            <a:pPr eaLnBrk="1" hangingPunct="1"/>
            <a:r>
              <a:rPr lang="de-DE" altLang="de-DE" sz="2400" smtClean="0"/>
              <a:t>Wirtschaftsvölkerrechtliche </a:t>
            </a:r>
            <a:br>
              <a:rPr lang="de-DE" altLang="de-DE" sz="2400" smtClean="0"/>
            </a:br>
            <a:r>
              <a:rPr lang="de-DE" altLang="de-DE" sz="2400" smtClean="0"/>
              <a:t>Normenhierarchie</a:t>
            </a:r>
          </a:p>
        </p:txBody>
      </p:sp>
      <p:sp>
        <p:nvSpPr>
          <p:cNvPr id="33795"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3796" name="Picture 13" descr="Kombi_de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3638" y="22225"/>
            <a:ext cx="16383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Gleichschenkliges Dreieck 1"/>
          <p:cNvSpPr>
            <a:spLocks noChangeArrowheads="1"/>
          </p:cNvSpPr>
          <p:nvPr/>
        </p:nvSpPr>
        <p:spPr bwMode="auto">
          <a:xfrm>
            <a:off x="0" y="1052513"/>
            <a:ext cx="9109075" cy="5062537"/>
          </a:xfrm>
          <a:prstGeom prst="triangle">
            <a:avLst>
              <a:gd name="adj" fmla="val 50000"/>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sp>
        <p:nvSpPr>
          <p:cNvPr id="5" name="Textfeld 4"/>
          <p:cNvSpPr txBox="1">
            <a:spLocks noChangeArrowheads="1"/>
          </p:cNvSpPr>
          <p:nvPr/>
        </p:nvSpPr>
        <p:spPr bwMode="auto">
          <a:xfrm>
            <a:off x="3554413" y="1806575"/>
            <a:ext cx="1962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2400">
                <a:latin typeface="Times New Roman" panose="02020603050405020304" pitchFamily="18" charset="0"/>
              </a:rPr>
              <a:t>Art. 79 III GG</a:t>
            </a:r>
          </a:p>
        </p:txBody>
      </p:sp>
      <p:sp>
        <p:nvSpPr>
          <p:cNvPr id="8" name="Textfeld 7"/>
          <p:cNvSpPr txBox="1">
            <a:spLocks noChangeArrowheads="1"/>
          </p:cNvSpPr>
          <p:nvPr/>
        </p:nvSpPr>
        <p:spPr bwMode="auto">
          <a:xfrm>
            <a:off x="2201863" y="2157413"/>
            <a:ext cx="4667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auf Unionsebene</a:t>
            </a:r>
          </a:p>
          <a:p>
            <a:pPr algn="ctr">
              <a:spcBef>
                <a:spcPct val="0"/>
              </a:spcBef>
              <a:buFontTx/>
              <a:buNone/>
            </a:pPr>
            <a:r>
              <a:rPr lang="de-DE" altLang="de-DE" sz="2000">
                <a:latin typeface="Times New Roman" panose="02020603050405020304" pitchFamily="18" charset="0"/>
              </a:rPr>
              <a:t>unm. Wirkung, Art. 216 II</a:t>
            </a:r>
          </a:p>
          <a:p>
            <a:pPr algn="ctr">
              <a:spcBef>
                <a:spcPct val="0"/>
              </a:spcBef>
              <a:buFontTx/>
              <a:buNone/>
            </a:pPr>
            <a:r>
              <a:rPr lang="de-DE" altLang="de-DE" sz="2000">
                <a:latin typeface="Times New Roman" panose="02020603050405020304" pitchFamily="18" charset="0"/>
              </a:rPr>
              <a:t>unm. Anwendbarkeit (P.: GATT)</a:t>
            </a:r>
          </a:p>
          <a:p>
            <a:pPr algn="ctr">
              <a:spcBef>
                <a:spcPct val="0"/>
              </a:spcBef>
              <a:buFontTx/>
              <a:buNone/>
            </a:pPr>
            <a:r>
              <a:rPr lang="de-DE" altLang="de-DE" sz="2400">
                <a:latin typeface="Times New Roman" panose="02020603050405020304" pitchFamily="18" charset="0"/>
              </a:rPr>
              <a:t> </a:t>
            </a:r>
            <a:r>
              <a:rPr lang="de-DE" altLang="de-DE" sz="2000">
                <a:latin typeface="Times New Roman" panose="02020603050405020304" pitchFamily="18" charset="0"/>
              </a:rPr>
              <a:t>ggf. Umsetzung nötig nach int. Zust.</a:t>
            </a:r>
          </a:p>
          <a:p>
            <a:pPr algn="ctr">
              <a:spcBef>
                <a:spcPct val="0"/>
              </a:spcBef>
              <a:buFontTx/>
              <a:buNone/>
            </a:pPr>
            <a:r>
              <a:rPr lang="de-DE" altLang="de-DE" sz="2000">
                <a:latin typeface="Times New Roman" panose="02020603050405020304" pitchFamily="18" charset="0"/>
              </a:rPr>
              <a:t>zw. Primär- und Sekundärrecht, Art. 218 XI</a:t>
            </a:r>
          </a:p>
        </p:txBody>
      </p:sp>
      <p:sp>
        <p:nvSpPr>
          <p:cNvPr id="10" name="Textfeld 9"/>
          <p:cNvSpPr txBox="1">
            <a:spLocks noChangeArrowheads="1"/>
          </p:cNvSpPr>
          <p:nvPr/>
        </p:nvSpPr>
        <p:spPr bwMode="auto">
          <a:xfrm>
            <a:off x="434975" y="4729163"/>
            <a:ext cx="8359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  Bundesrecht</a:t>
            </a:r>
          </a:p>
          <a:p>
            <a:pPr algn="ctr">
              <a:spcBef>
                <a:spcPct val="0"/>
              </a:spcBef>
              <a:buFontTx/>
              <a:buNone/>
            </a:pPr>
            <a:r>
              <a:rPr lang="de-DE" altLang="de-DE" sz="2400">
                <a:latin typeface="Times New Roman" panose="02020603050405020304" pitchFamily="18" charset="0"/>
              </a:rPr>
              <a:t>(siehe Vorlesungsblock III)</a:t>
            </a:r>
          </a:p>
        </p:txBody>
      </p:sp>
      <p:sp>
        <p:nvSpPr>
          <p:cNvPr id="17" name="Textfeld 16"/>
          <p:cNvSpPr txBox="1">
            <a:spLocks noChangeArrowheads="1"/>
          </p:cNvSpPr>
          <p:nvPr/>
        </p:nvSpPr>
        <p:spPr bwMode="auto">
          <a:xfrm>
            <a:off x="2855913" y="3798888"/>
            <a:ext cx="34845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Grundgesetz</a:t>
            </a:r>
          </a:p>
          <a:p>
            <a:pPr algn="ctr">
              <a:spcBef>
                <a:spcPct val="0"/>
              </a:spcBef>
              <a:buFontTx/>
              <a:buNone/>
            </a:pPr>
            <a:r>
              <a:rPr lang="de-DE" altLang="de-DE" sz="2000">
                <a:latin typeface="Times New Roman" panose="02020603050405020304" pitchFamily="18" charset="0"/>
              </a:rPr>
              <a:t>(</a:t>
            </a:r>
            <a:r>
              <a:rPr lang="de-DE" altLang="de-DE" sz="2400">
                <a:latin typeface="Times New Roman" panose="02020603050405020304" pitchFamily="18" charset="0"/>
              </a:rPr>
              <a:t>siehe Vorlesungsblock III)</a:t>
            </a:r>
          </a:p>
        </p:txBody>
      </p:sp>
      <p:cxnSp>
        <p:nvCxnSpPr>
          <p:cNvPr id="13322" name="Gerader Verbinder 20"/>
          <p:cNvCxnSpPr>
            <a:cxnSpLocks noChangeShapeType="1"/>
          </p:cNvCxnSpPr>
          <p:nvPr/>
        </p:nvCxnSpPr>
        <p:spPr bwMode="auto">
          <a:xfrm>
            <a:off x="2051050" y="3846513"/>
            <a:ext cx="5003800" cy="25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323" name="Gerader Verbinder 22"/>
          <p:cNvCxnSpPr>
            <a:cxnSpLocks noChangeShapeType="1"/>
          </p:cNvCxnSpPr>
          <p:nvPr/>
        </p:nvCxnSpPr>
        <p:spPr bwMode="auto">
          <a:xfrm>
            <a:off x="1204913" y="4819650"/>
            <a:ext cx="668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3804"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3805" name="Foliennummernplatzhalter 1"/>
          <p:cNvSpPr>
            <a:spLocks noGrp="1"/>
          </p:cNvSpPr>
          <p:nvPr>
            <p:ph type="sldNum" sz="quarter" idx="12"/>
          </p:nvPr>
        </p:nvSpPr>
        <p:spPr>
          <a:xfrm>
            <a:off x="6661150" y="62150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6D9DDA7-86B3-4748-8220-52435A26755A}" type="slidenum">
              <a:rPr lang="de-DE" altLang="de-DE" sz="1400" smtClean="0"/>
              <a:pPr>
                <a:spcBef>
                  <a:spcPct val="0"/>
                </a:spcBef>
                <a:buFontTx/>
                <a:buNone/>
              </a:pPr>
              <a:t>3</a:t>
            </a:fld>
            <a:endParaRPr lang="de-DE" altLang="de-DE" sz="1400" smtClean="0"/>
          </a:p>
        </p:txBody>
      </p:sp>
      <p:cxnSp>
        <p:nvCxnSpPr>
          <p:cNvPr id="13326" name="Gerader Verbinder 18"/>
          <p:cNvCxnSpPr>
            <a:cxnSpLocks noChangeShapeType="1"/>
          </p:cNvCxnSpPr>
          <p:nvPr/>
        </p:nvCxnSpPr>
        <p:spPr bwMode="auto">
          <a:xfrm>
            <a:off x="3454400" y="2225675"/>
            <a:ext cx="21605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6770"/>
    </mc:Choice>
    <mc:Fallback xmlns="">
      <p:transition spd="slow" advTm="17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332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2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5" grpId="0"/>
      <p:bldP spid="8" grpId="0" build="p" bldLvl="5"/>
      <p:bldP spid="10" grpId="0" build="p" bldLvl="5"/>
      <p:bldP spid="17"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2195513" y="44450"/>
            <a:ext cx="5113337" cy="863600"/>
          </a:xfrm>
        </p:spPr>
        <p:txBody>
          <a:bodyPr/>
          <a:lstStyle/>
          <a:p>
            <a:pPr eaLnBrk="1" hangingPunct="1"/>
            <a:r>
              <a:rPr lang="de-DE" altLang="de-DE" smtClean="0"/>
              <a:t>Leitfall</a:t>
            </a:r>
          </a:p>
        </p:txBody>
      </p:sp>
      <p:sp>
        <p:nvSpPr>
          <p:cNvPr id="7171" name="Rectangle 3"/>
          <p:cNvSpPr>
            <a:spLocks noGrp="1" noChangeArrowheads="1"/>
          </p:cNvSpPr>
          <p:nvPr>
            <p:ph type="subTitle" idx="1"/>
          </p:nvPr>
        </p:nvSpPr>
        <p:spPr>
          <a:xfrm>
            <a:off x="179388" y="1158875"/>
            <a:ext cx="8856662" cy="5121275"/>
          </a:xfrm>
          <a:ln>
            <a:solidFill>
              <a:srgbClr val="000000"/>
            </a:solidFill>
          </a:ln>
        </p:spPr>
        <p:txBody>
          <a:bodyPr/>
          <a:lstStyle/>
          <a:p>
            <a:pPr algn="just" eaLnBrk="1" hangingPunct="1">
              <a:defRPr/>
            </a:pPr>
            <a:r>
              <a:rPr lang="de-DE" altLang="de-DE" sz="2000" dirty="0"/>
              <a:t>Die Kommission plant derzeit eine sog. Screening-Verordnung. Danach sollen ausländische Investitionen, mit denen Einfluss auf Unternehmen gewonnen werden sollen, jedenfalls dann, wenn das begehrte Unternehmen von unionsweiter Bedeutung ist, einem sog. Screening-Verfahren unterzogen werden. Es läuft dergestalt, dass Kommission und übrige Mitgliedstaaten ein Recht auf Stellungnahme zur Sinnhaftigkeit und zu den Gefahren des avisierten Investments haben. Über die Zulässigkeit der Direktinvestition entscheidet aber weiterhin der betroffene Mitgliedstaat auf Basis seiner nationalen Rechtsvorschriften.</a:t>
            </a:r>
          </a:p>
          <a:p>
            <a:pPr marL="457200" indent="-457200" algn="just" eaLnBrk="1" hangingPunct="1">
              <a:buFontTx/>
              <a:buAutoNum type="arabicPeriod"/>
              <a:defRPr/>
            </a:pPr>
            <a:r>
              <a:rPr lang="de-DE" altLang="de-DE" sz="2000" dirty="0"/>
              <a:t>Hat die EU eine Zuständigkeit für solch eine Verordnung?</a:t>
            </a:r>
          </a:p>
          <a:p>
            <a:pPr marL="457200" indent="-457200" algn="just" eaLnBrk="1" hangingPunct="1">
              <a:buFontTx/>
              <a:buAutoNum type="arabicPeriod"/>
              <a:defRPr/>
            </a:pPr>
            <a:r>
              <a:rPr lang="de-DE" altLang="de-DE" sz="2000" dirty="0"/>
              <a:t>Dürfte die Union einen völkerrechtlichen Vertrag mit Singapur abschließen, nach dem </a:t>
            </a:r>
            <a:r>
              <a:rPr lang="de-DE" altLang="de-DE" sz="2000" dirty="0" smtClean="0"/>
              <a:t>Investitionen im Gaststaat </a:t>
            </a:r>
            <a:r>
              <a:rPr lang="de-DE" altLang="de-DE" sz="2000" dirty="0"/>
              <a:t>bzw. </a:t>
            </a:r>
            <a:r>
              <a:rPr lang="de-DE" altLang="de-DE" sz="2000" dirty="0" smtClean="0"/>
              <a:t>-</a:t>
            </a:r>
            <a:r>
              <a:rPr lang="de-DE" altLang="de-DE" sz="2000" dirty="0" err="1" smtClean="0"/>
              <a:t>staatenverbund</a:t>
            </a:r>
            <a:r>
              <a:rPr lang="de-DE" altLang="de-DE" sz="2000" dirty="0" smtClean="0"/>
              <a:t> </a:t>
            </a:r>
            <a:r>
              <a:rPr lang="de-DE" altLang="de-DE" sz="2000" dirty="0"/>
              <a:t>einen umfassenden Schutz vor Entwertung genießen? </a:t>
            </a:r>
            <a:endParaRPr lang="de-DE" altLang="de-DE" sz="1800" dirty="0"/>
          </a:p>
        </p:txBody>
      </p:sp>
      <p:sp>
        <p:nvSpPr>
          <p:cNvPr id="34820"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4821"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8"/>
          <p:cNvSpPr>
            <a:spLocks noChangeArrowheads="1"/>
          </p:cNvSpPr>
          <p:nvPr/>
        </p:nvSpPr>
        <p:spPr bwMode="auto">
          <a:xfrm>
            <a:off x="111125" y="98425"/>
            <a:ext cx="2409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4823"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1ED09D1-8AA5-4CD3-A181-0E69A1CB18C3}" type="slidenum">
              <a:rPr lang="de-DE" altLang="de-DE" sz="1400" smtClean="0"/>
              <a:pPr>
                <a:spcBef>
                  <a:spcPct val="0"/>
                </a:spcBef>
                <a:buFontTx/>
                <a:buNone/>
              </a:pPr>
              <a:t>4</a:t>
            </a:fld>
            <a:endParaRPr lang="de-DE" altLang="de-DE" sz="1400" smtClean="0"/>
          </a:p>
        </p:txBody>
      </p:sp>
    </p:spTree>
  </p:cSld>
  <p:clrMapOvr>
    <a:masterClrMapping/>
  </p:clrMapOvr>
  <mc:AlternateContent xmlns:mc="http://schemas.openxmlformats.org/markup-compatibility/2006" xmlns:p14="http://schemas.microsoft.com/office/powerpoint/2010/main">
    <mc:Choice Requires="p14">
      <p:transition spd="slow" p14:dur="2000" advTm="2438"/>
    </mc:Choice>
    <mc:Fallback xmlns="">
      <p:transition spd="slow" advTm="24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7" dur="500"/>
                                        <p:tgtEl>
                                          <p:spTgt spid="717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blinds(horizontal)">
                                      <p:cBhvr>
                                        <p:cTn id="22"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2590800" y="103188"/>
            <a:ext cx="4535488" cy="863600"/>
          </a:xfrm>
        </p:spPr>
        <p:txBody>
          <a:bodyPr/>
          <a:lstStyle/>
          <a:p>
            <a:pPr eaLnBrk="1" hangingPunct="1"/>
            <a:r>
              <a:rPr lang="de-DE" altLang="de-DE" sz="3200" smtClean="0"/>
              <a:t>Außenwirtschafts-</a:t>
            </a:r>
            <a:br>
              <a:rPr lang="de-DE" altLang="de-DE" sz="3200" smtClean="0"/>
            </a:br>
            <a:r>
              <a:rPr lang="de-DE" altLang="de-DE" sz="3200" smtClean="0"/>
              <a:t>kompetenzen der EU</a:t>
            </a:r>
          </a:p>
        </p:txBody>
      </p:sp>
      <p:sp>
        <p:nvSpPr>
          <p:cNvPr id="35843"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5844" name="Picture 13" descr="Kombi_d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5846"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CC8B36E-2E77-49F6-95DF-F140C9EFA2AE}" type="slidenum">
              <a:rPr lang="de-DE" altLang="de-DE" sz="1400" smtClean="0"/>
              <a:pPr>
                <a:spcBef>
                  <a:spcPct val="0"/>
                </a:spcBef>
                <a:buFontTx/>
                <a:buNone/>
              </a:pPr>
              <a:t>5</a:t>
            </a:fld>
            <a:endParaRPr lang="de-DE" altLang="de-DE" sz="1400" smtClean="0"/>
          </a:p>
        </p:txBody>
      </p:sp>
      <p:cxnSp>
        <p:nvCxnSpPr>
          <p:cNvPr id="10247" name="Gerader Verbinder 2"/>
          <p:cNvCxnSpPr>
            <a:cxnSpLocks noChangeShapeType="1"/>
          </p:cNvCxnSpPr>
          <p:nvPr/>
        </p:nvCxnSpPr>
        <p:spPr bwMode="auto">
          <a:xfrm>
            <a:off x="4716463" y="942975"/>
            <a:ext cx="0" cy="3603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48" name="Gerader Verbinder 4"/>
          <p:cNvCxnSpPr>
            <a:cxnSpLocks noChangeShapeType="1"/>
          </p:cNvCxnSpPr>
          <p:nvPr/>
        </p:nvCxnSpPr>
        <p:spPr bwMode="auto">
          <a:xfrm>
            <a:off x="2879725" y="1277938"/>
            <a:ext cx="3722688" cy="254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49" name="Gerader Verbinder 11"/>
          <p:cNvCxnSpPr>
            <a:cxnSpLocks noChangeShapeType="1"/>
          </p:cNvCxnSpPr>
          <p:nvPr/>
        </p:nvCxnSpPr>
        <p:spPr bwMode="auto">
          <a:xfrm>
            <a:off x="2879725" y="1277938"/>
            <a:ext cx="0" cy="360362"/>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0" name="Gerader Verbinder 12"/>
          <p:cNvCxnSpPr>
            <a:cxnSpLocks noChangeShapeType="1"/>
            <a:endCxn id="10252" idx="0"/>
          </p:cNvCxnSpPr>
          <p:nvPr/>
        </p:nvCxnSpPr>
        <p:spPr bwMode="auto">
          <a:xfrm>
            <a:off x="6602413" y="1303338"/>
            <a:ext cx="0" cy="296862"/>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0251" name="Textfeld 5"/>
          <p:cNvSpPr txBox="1">
            <a:spLocks noChangeArrowheads="1"/>
          </p:cNvSpPr>
          <p:nvPr/>
        </p:nvSpPr>
        <p:spPr bwMode="auto">
          <a:xfrm>
            <a:off x="1835150" y="1638300"/>
            <a:ext cx="208915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en-US" sz="2400">
                <a:latin typeface="Times New Roman" panose="02020603050405020304" pitchFamily="18" charset="0"/>
              </a:rPr>
              <a:t>Vertragliche Handelspolitik</a:t>
            </a:r>
            <a:endParaRPr lang="en-GB" altLang="en-US" sz="2400">
              <a:latin typeface="Times New Roman" panose="02020603050405020304" pitchFamily="18" charset="0"/>
            </a:endParaRPr>
          </a:p>
        </p:txBody>
      </p:sp>
      <p:sp>
        <p:nvSpPr>
          <p:cNvPr id="10252" name="Textfeld 14"/>
          <p:cNvSpPr txBox="1">
            <a:spLocks noChangeArrowheads="1"/>
          </p:cNvSpPr>
          <p:nvPr/>
        </p:nvSpPr>
        <p:spPr bwMode="auto">
          <a:xfrm>
            <a:off x="5557838" y="1600200"/>
            <a:ext cx="208915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en-US" sz="2400">
                <a:latin typeface="Times New Roman" panose="02020603050405020304" pitchFamily="18" charset="0"/>
              </a:rPr>
              <a:t>Autonome Handelspolitik</a:t>
            </a:r>
            <a:endParaRPr lang="en-GB" altLang="en-US" sz="2400">
              <a:latin typeface="Times New Roman" panose="02020603050405020304" pitchFamily="18" charset="0"/>
            </a:endParaRPr>
          </a:p>
        </p:txBody>
      </p:sp>
      <p:cxnSp>
        <p:nvCxnSpPr>
          <p:cNvPr id="10253" name="Gerader Verbinder 15"/>
          <p:cNvCxnSpPr>
            <a:cxnSpLocks noChangeShapeType="1"/>
          </p:cNvCxnSpPr>
          <p:nvPr/>
        </p:nvCxnSpPr>
        <p:spPr bwMode="auto">
          <a:xfrm>
            <a:off x="2860675" y="2470150"/>
            <a:ext cx="0" cy="3587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4" name="Gerader Verbinder 16"/>
          <p:cNvCxnSpPr>
            <a:cxnSpLocks noChangeShapeType="1"/>
          </p:cNvCxnSpPr>
          <p:nvPr/>
        </p:nvCxnSpPr>
        <p:spPr bwMode="auto">
          <a:xfrm flipV="1">
            <a:off x="658813" y="2817813"/>
            <a:ext cx="3865562" cy="254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5" name="Gerader Verbinder 26"/>
          <p:cNvCxnSpPr>
            <a:cxnSpLocks noChangeShapeType="1"/>
          </p:cNvCxnSpPr>
          <p:nvPr/>
        </p:nvCxnSpPr>
        <p:spPr bwMode="auto">
          <a:xfrm>
            <a:off x="6556375" y="2425700"/>
            <a:ext cx="0" cy="3587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6" name="Gerader Verbinder 28"/>
          <p:cNvCxnSpPr>
            <a:cxnSpLocks noChangeShapeType="1"/>
          </p:cNvCxnSpPr>
          <p:nvPr/>
        </p:nvCxnSpPr>
        <p:spPr bwMode="auto">
          <a:xfrm flipV="1">
            <a:off x="4932363" y="2784475"/>
            <a:ext cx="3865562" cy="254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7" name="Gerader Verbinder 29"/>
          <p:cNvCxnSpPr>
            <a:cxnSpLocks noChangeShapeType="1"/>
          </p:cNvCxnSpPr>
          <p:nvPr/>
        </p:nvCxnSpPr>
        <p:spPr bwMode="auto">
          <a:xfrm>
            <a:off x="679450" y="2843213"/>
            <a:ext cx="0" cy="360362"/>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8" name="Gerader Verbinder 30"/>
          <p:cNvCxnSpPr>
            <a:cxnSpLocks noChangeShapeType="1"/>
          </p:cNvCxnSpPr>
          <p:nvPr/>
        </p:nvCxnSpPr>
        <p:spPr bwMode="auto">
          <a:xfrm>
            <a:off x="4524375" y="2797175"/>
            <a:ext cx="0" cy="381000"/>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59" name="Gerader Verbinder 31"/>
          <p:cNvCxnSpPr>
            <a:cxnSpLocks noChangeShapeType="1"/>
          </p:cNvCxnSpPr>
          <p:nvPr/>
        </p:nvCxnSpPr>
        <p:spPr bwMode="auto">
          <a:xfrm>
            <a:off x="4932363" y="2784475"/>
            <a:ext cx="0" cy="3603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0260" name="Gerader Verbinder 32"/>
          <p:cNvCxnSpPr>
            <a:cxnSpLocks noChangeShapeType="1"/>
          </p:cNvCxnSpPr>
          <p:nvPr/>
        </p:nvCxnSpPr>
        <p:spPr bwMode="auto">
          <a:xfrm>
            <a:off x="8797925" y="2784475"/>
            <a:ext cx="0" cy="3603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0261" name="Textfeld 33"/>
          <p:cNvSpPr txBox="1">
            <a:spLocks noChangeArrowheads="1"/>
          </p:cNvSpPr>
          <p:nvPr/>
        </p:nvSpPr>
        <p:spPr bwMode="auto">
          <a:xfrm>
            <a:off x="250825" y="3152775"/>
            <a:ext cx="210820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en-US" sz="2400">
                <a:latin typeface="Times New Roman" panose="02020603050405020304" pitchFamily="18" charset="0"/>
              </a:rPr>
              <a:t>Art. 207 I, III f.</a:t>
            </a:r>
          </a:p>
          <a:p>
            <a:pPr algn="just">
              <a:spcBef>
                <a:spcPct val="0"/>
              </a:spcBef>
              <a:buFontTx/>
              <a:buNone/>
            </a:pPr>
            <a:r>
              <a:rPr lang="de-DE" altLang="en-US" sz="1600">
                <a:latin typeface="Times New Roman" panose="02020603050405020304" pitchFamily="18" charset="0"/>
              </a:rPr>
              <a:t>– Gem. Handelspolitik</a:t>
            </a:r>
          </a:p>
          <a:p>
            <a:pPr algn="just">
              <a:spcBef>
                <a:spcPct val="0"/>
              </a:spcBef>
              <a:buFontTx/>
              <a:buNone/>
            </a:pPr>
            <a:r>
              <a:rPr lang="de-DE" altLang="en-US" sz="1600">
                <a:latin typeface="Times New Roman" panose="02020603050405020304" pitchFamily="18" charset="0"/>
              </a:rPr>
              <a:t>– Fall des Abs. 1 </a:t>
            </a:r>
          </a:p>
          <a:p>
            <a:pPr algn="just">
              <a:spcBef>
                <a:spcPct val="0"/>
              </a:spcBef>
              <a:buFontTx/>
              <a:buNone/>
            </a:pPr>
            <a:r>
              <a:rPr lang="de-DE" altLang="en-US" sz="1600">
                <a:latin typeface="Times New Roman" panose="02020603050405020304" pitchFamily="18" charset="0"/>
              </a:rPr>
              <a:t>   VvL brachte Weitung</a:t>
            </a:r>
          </a:p>
          <a:p>
            <a:pPr algn="just">
              <a:spcBef>
                <a:spcPct val="0"/>
              </a:spcBef>
              <a:buFontTx/>
              <a:buNone/>
            </a:pPr>
            <a:r>
              <a:rPr lang="de-DE" altLang="en-US" sz="1600">
                <a:latin typeface="Times New Roman" panose="02020603050405020304" pitchFamily="18" charset="0"/>
              </a:rPr>
              <a:t>   insb. ausl. Direktinv.</a:t>
            </a:r>
          </a:p>
          <a:p>
            <a:pPr algn="just">
              <a:spcBef>
                <a:spcPct val="0"/>
              </a:spcBef>
              <a:buFontTx/>
              <a:buNone/>
            </a:pPr>
            <a:r>
              <a:rPr lang="de-DE" altLang="en-US" sz="1600">
                <a:latin typeface="Times New Roman" panose="02020603050405020304" pitchFamily="18" charset="0"/>
              </a:rPr>
              <a:t>– ausn. Verkehr, Abs. 5</a:t>
            </a:r>
          </a:p>
        </p:txBody>
      </p:sp>
      <p:sp>
        <p:nvSpPr>
          <p:cNvPr id="10262" name="Textfeld 34"/>
          <p:cNvSpPr txBox="1">
            <a:spLocks noChangeArrowheads="1"/>
          </p:cNvSpPr>
          <p:nvPr/>
        </p:nvSpPr>
        <p:spPr bwMode="auto">
          <a:xfrm>
            <a:off x="2457450" y="3178175"/>
            <a:ext cx="2200275"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en-US" sz="2400">
                <a:latin typeface="Times New Roman" panose="02020603050405020304" pitchFamily="18" charset="0"/>
              </a:rPr>
              <a:t>Art. 216 I</a:t>
            </a:r>
          </a:p>
          <a:p>
            <a:pPr algn="just">
              <a:spcBef>
                <a:spcPct val="0"/>
              </a:spcBef>
              <a:buFontTx/>
              <a:buNone/>
            </a:pPr>
            <a:r>
              <a:rPr lang="de-DE" altLang="en-US" sz="1600">
                <a:latin typeface="Times New Roman" panose="02020603050405020304" pitchFamily="18" charset="0"/>
              </a:rPr>
              <a:t>– vertragl. Vorgesehen</a:t>
            </a:r>
          </a:p>
          <a:p>
            <a:pPr algn="just">
              <a:spcBef>
                <a:spcPct val="0"/>
              </a:spcBef>
              <a:buFontTx/>
              <a:buNone/>
            </a:pPr>
            <a:r>
              <a:rPr lang="de-DE" altLang="en-US" sz="1600">
                <a:latin typeface="Times New Roman" panose="02020603050405020304" pitchFamily="18" charset="0"/>
              </a:rPr>
              <a:t>   zB Gem. Handelspol.</a:t>
            </a:r>
          </a:p>
          <a:p>
            <a:pPr algn="just">
              <a:spcBef>
                <a:spcPct val="0"/>
              </a:spcBef>
              <a:buFontTx/>
              <a:buNone/>
            </a:pPr>
            <a:r>
              <a:rPr lang="de-DE" altLang="en-US" sz="1600">
                <a:latin typeface="Times New Roman" panose="02020603050405020304" pitchFamily="18" charset="0"/>
              </a:rPr>
              <a:t>– für Ziele nötig</a:t>
            </a:r>
          </a:p>
          <a:p>
            <a:pPr algn="just">
              <a:spcBef>
                <a:spcPct val="0"/>
              </a:spcBef>
              <a:buFontTx/>
              <a:buNone/>
            </a:pPr>
            <a:r>
              <a:rPr lang="de-DE" altLang="en-US" sz="1600">
                <a:latin typeface="Times New Roman" panose="02020603050405020304" pitchFamily="18" charset="0"/>
              </a:rPr>
              <a:t>   sek-r. vorgesehen</a:t>
            </a:r>
          </a:p>
          <a:p>
            <a:pPr algn="just">
              <a:spcBef>
                <a:spcPct val="0"/>
              </a:spcBef>
              <a:buFontTx/>
              <a:buNone/>
            </a:pPr>
            <a:r>
              <a:rPr lang="de-DE" altLang="en-US" sz="1600">
                <a:latin typeface="Times New Roman" panose="02020603050405020304" pitchFamily="18" charset="0"/>
              </a:rPr>
              <a:t>   oder unionsr.-bezogen</a:t>
            </a:r>
            <a:endParaRPr lang="en-GB" altLang="en-US" sz="1600">
              <a:latin typeface="Times New Roman" panose="02020603050405020304" pitchFamily="18" charset="0"/>
            </a:endParaRPr>
          </a:p>
        </p:txBody>
      </p:sp>
      <p:sp>
        <p:nvSpPr>
          <p:cNvPr id="10263" name="Textfeld 36"/>
          <p:cNvSpPr txBox="1">
            <a:spLocks noChangeArrowheads="1"/>
          </p:cNvSpPr>
          <p:nvPr/>
        </p:nvSpPr>
        <p:spPr bwMode="auto">
          <a:xfrm>
            <a:off x="4791075" y="3163888"/>
            <a:ext cx="2089150" cy="169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en-US" sz="2400">
                <a:latin typeface="Times New Roman" panose="02020603050405020304" pitchFamily="18" charset="0"/>
              </a:rPr>
              <a:t>Art. 207 II</a:t>
            </a:r>
          </a:p>
          <a:p>
            <a:pPr algn="just">
              <a:spcBef>
                <a:spcPct val="0"/>
              </a:spcBef>
              <a:buFontTx/>
              <a:buNone/>
            </a:pPr>
            <a:r>
              <a:rPr lang="de-DE" altLang="en-US" sz="1600">
                <a:latin typeface="Times New Roman" panose="02020603050405020304" pitchFamily="18" charset="0"/>
              </a:rPr>
              <a:t>– Gem. Handelspolitik</a:t>
            </a:r>
          </a:p>
          <a:p>
            <a:pPr algn="just">
              <a:spcBef>
                <a:spcPct val="0"/>
              </a:spcBef>
              <a:buFontTx/>
              <a:buNone/>
            </a:pPr>
            <a:r>
              <a:rPr lang="de-DE" altLang="en-US" sz="1600">
                <a:latin typeface="Times New Roman" panose="02020603050405020304" pitchFamily="18" charset="0"/>
              </a:rPr>
              <a:t>– Fall des Abs. 1</a:t>
            </a:r>
          </a:p>
          <a:p>
            <a:pPr algn="just">
              <a:spcBef>
                <a:spcPct val="0"/>
              </a:spcBef>
              <a:buFontTx/>
              <a:buNone/>
            </a:pPr>
            <a:r>
              <a:rPr lang="de-DE" altLang="en-US" sz="1600">
                <a:latin typeface="Times New Roman" panose="02020603050405020304" pitchFamily="18" charset="0"/>
              </a:rPr>
              <a:t>– Umsetzungsrahmen </a:t>
            </a:r>
          </a:p>
          <a:p>
            <a:pPr algn="just">
              <a:spcBef>
                <a:spcPct val="0"/>
              </a:spcBef>
              <a:buFontTx/>
              <a:buNone/>
            </a:pPr>
            <a:r>
              <a:rPr lang="de-DE" altLang="en-US" sz="1600">
                <a:latin typeface="Times New Roman" panose="02020603050405020304" pitchFamily="18" charset="0"/>
              </a:rPr>
              <a:t>– ord. Verfahren</a:t>
            </a:r>
          </a:p>
          <a:p>
            <a:pPr algn="just">
              <a:spcBef>
                <a:spcPct val="0"/>
              </a:spcBef>
              <a:buFontTx/>
              <a:buNone/>
            </a:pPr>
            <a:r>
              <a:rPr lang="de-DE" altLang="en-US" sz="1600">
                <a:latin typeface="Times New Roman" panose="02020603050405020304" pitchFamily="18" charset="0"/>
              </a:rPr>
              <a:t>– beachte Abs. 6</a:t>
            </a:r>
            <a:endParaRPr lang="en-GB" altLang="en-US" sz="1600">
              <a:latin typeface="Times New Roman" panose="02020603050405020304" pitchFamily="18" charset="0"/>
            </a:endParaRPr>
          </a:p>
        </p:txBody>
      </p:sp>
      <p:sp>
        <p:nvSpPr>
          <p:cNvPr id="10264" name="Textfeld 37"/>
          <p:cNvSpPr txBox="1">
            <a:spLocks noChangeArrowheads="1"/>
          </p:cNvSpPr>
          <p:nvPr/>
        </p:nvSpPr>
        <p:spPr bwMode="auto">
          <a:xfrm>
            <a:off x="6977063" y="3144838"/>
            <a:ext cx="2089150" cy="1693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2400">
                <a:latin typeface="Times New Roman" panose="02020603050405020304" pitchFamily="18" charset="0"/>
              </a:rPr>
              <a:t>Weitere Komp. </a:t>
            </a:r>
            <a:r>
              <a:rPr lang="de-DE" altLang="en-US" sz="1600">
                <a:latin typeface="Times New Roman" panose="02020603050405020304" pitchFamily="18" charset="0"/>
              </a:rPr>
              <a:t>– Kein Art. 207 II</a:t>
            </a:r>
          </a:p>
          <a:p>
            <a:pPr>
              <a:spcBef>
                <a:spcPct val="0"/>
              </a:spcBef>
              <a:buFontTx/>
              <a:buNone/>
            </a:pPr>
            <a:r>
              <a:rPr lang="de-DE" altLang="en-US" sz="1600">
                <a:latin typeface="Times New Roman" panose="02020603050405020304" pitchFamily="18" charset="0"/>
              </a:rPr>
              <a:t>– Art. 64 Abs. 2</a:t>
            </a:r>
          </a:p>
          <a:p>
            <a:pPr>
              <a:spcBef>
                <a:spcPct val="0"/>
              </a:spcBef>
              <a:buFontTx/>
              <a:buNone/>
            </a:pPr>
            <a:r>
              <a:rPr lang="de-DE" altLang="en-US" sz="1600">
                <a:latin typeface="Times New Roman" panose="02020603050405020304" pitchFamily="18" charset="0"/>
              </a:rPr>
              <a:t>– Art. 192 Abs. 2</a:t>
            </a:r>
          </a:p>
          <a:p>
            <a:pPr>
              <a:spcBef>
                <a:spcPct val="0"/>
              </a:spcBef>
              <a:buFontTx/>
              <a:buNone/>
            </a:pPr>
            <a:r>
              <a:rPr lang="de-DE" altLang="en-US" sz="1600">
                <a:latin typeface="Times New Roman" panose="02020603050405020304" pitchFamily="18" charset="0"/>
              </a:rPr>
              <a:t>– Art. 114 Abs. 1 </a:t>
            </a:r>
          </a:p>
          <a:p>
            <a:pPr>
              <a:spcBef>
                <a:spcPct val="0"/>
              </a:spcBef>
              <a:buFontTx/>
              <a:buNone/>
            </a:pPr>
            <a:r>
              <a:rPr lang="de-DE" altLang="en-US" sz="1600">
                <a:latin typeface="Times New Roman" panose="02020603050405020304" pitchFamily="18" charset="0"/>
              </a:rPr>
              <a:t>– (…)</a:t>
            </a:r>
            <a:endParaRPr lang="en-GB" altLang="en-US" sz="1600">
              <a:latin typeface="Times New Roman" panose="02020603050405020304" pitchFamily="18" charset="0"/>
            </a:endParaRPr>
          </a:p>
        </p:txBody>
      </p:sp>
      <p:sp>
        <p:nvSpPr>
          <p:cNvPr id="10265" name="Geschweifte Klammer rechts 24"/>
          <p:cNvSpPr>
            <a:spLocks/>
          </p:cNvSpPr>
          <p:nvPr/>
        </p:nvSpPr>
        <p:spPr bwMode="auto">
          <a:xfrm rot="5400000">
            <a:off x="3457575" y="1724025"/>
            <a:ext cx="238125" cy="6607175"/>
          </a:xfrm>
          <a:prstGeom prst="rightBrace">
            <a:avLst>
              <a:gd name="adj1" fmla="val 8350"/>
              <a:gd name="adj2" fmla="val 50000"/>
            </a:avLst>
          </a:prstGeom>
          <a:solidFill>
            <a:srgbClr val="FFFFFF"/>
          </a:solidFill>
          <a:ln w="9525" algn="ctr">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1400">
              <a:latin typeface="Times New Roman" panose="02020603050405020304" pitchFamily="18" charset="0"/>
            </a:endParaRPr>
          </a:p>
        </p:txBody>
      </p:sp>
      <p:sp>
        <p:nvSpPr>
          <p:cNvPr id="10266" name="Textfeld 41"/>
          <p:cNvSpPr txBox="1">
            <a:spLocks noChangeArrowheads="1"/>
          </p:cNvSpPr>
          <p:nvPr/>
        </p:nvSpPr>
        <p:spPr bwMode="auto">
          <a:xfrm>
            <a:off x="273050" y="5194300"/>
            <a:ext cx="660717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2000">
                <a:latin typeface="Times New Roman" panose="02020603050405020304" pitchFamily="18" charset="0"/>
              </a:rPr>
              <a:t>Grundsätze und Ziele des Art. 21 EUV über Art. 205 AEUV</a:t>
            </a:r>
            <a:endParaRPr lang="en-GB" altLang="en-US" sz="2000">
              <a:latin typeface="Times New Roman" panose="02020603050405020304" pitchFamily="18" charset="0"/>
            </a:endParaRPr>
          </a:p>
        </p:txBody>
      </p:sp>
      <p:sp>
        <p:nvSpPr>
          <p:cNvPr id="10267" name="Geschweifte Klammer rechts 42"/>
          <p:cNvSpPr>
            <a:spLocks/>
          </p:cNvSpPr>
          <p:nvPr/>
        </p:nvSpPr>
        <p:spPr bwMode="auto">
          <a:xfrm rot="5400000">
            <a:off x="6834981" y="3612357"/>
            <a:ext cx="244475" cy="4275138"/>
          </a:xfrm>
          <a:prstGeom prst="rightBrace">
            <a:avLst>
              <a:gd name="adj1" fmla="val 8339"/>
              <a:gd name="adj2" fmla="val 50000"/>
            </a:avLst>
          </a:prstGeom>
          <a:solidFill>
            <a:srgbClr val="FFFFFF"/>
          </a:solidFill>
          <a:ln w="9525" algn="ctr">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1400">
              <a:latin typeface="Times New Roman" panose="02020603050405020304" pitchFamily="18" charset="0"/>
            </a:endParaRPr>
          </a:p>
        </p:txBody>
      </p:sp>
      <p:sp>
        <p:nvSpPr>
          <p:cNvPr id="10268" name="Textfeld 43"/>
          <p:cNvSpPr txBox="1">
            <a:spLocks noChangeArrowheads="1"/>
          </p:cNvSpPr>
          <p:nvPr/>
        </p:nvSpPr>
        <p:spPr bwMode="auto">
          <a:xfrm>
            <a:off x="4819650" y="5940425"/>
            <a:ext cx="4275138"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2000">
                <a:latin typeface="Times New Roman" panose="02020603050405020304" pitchFamily="18" charset="0"/>
              </a:rPr>
              <a:t>Allg. Kompetenzausübungsschranken</a:t>
            </a:r>
            <a:endParaRPr lang="en-GB" altLang="en-US" sz="2000">
              <a:latin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48661"/>
    </mc:Choice>
    <mc:Fallback xmlns="">
      <p:transition spd="slow" advTm="54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5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5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61">
                                            <p:bg/>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61">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61">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61">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261">
                                            <p:txEl>
                                              <p:pRg st="3" end="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61">
                                            <p:txEl>
                                              <p:pRg st="4" end="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61">
                                            <p:txEl>
                                              <p:pRg st="5" end="5"/>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262">
                                            <p:bg/>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262">
                                            <p:txEl>
                                              <p:pRg st="0" end="0"/>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262">
                                            <p:txEl>
                                              <p:pRg st="1" end="1"/>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62">
                                            <p:txEl>
                                              <p:pRg st="2" end="2"/>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262">
                                            <p:txEl>
                                              <p:pRg st="3" end="3"/>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62">
                                            <p:txEl>
                                              <p:pRg st="4" end="4"/>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262">
                                            <p:txEl>
                                              <p:pRg st="5" end="5"/>
                                            </p:txEl>
                                          </p:spTgt>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2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1025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25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25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260"/>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263">
                                            <p:bg/>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0263">
                                            <p:txEl>
                                              <p:pRg st="0" end="0"/>
                                            </p:txEl>
                                          </p:spTgt>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263">
                                            <p:txEl>
                                              <p:pRg st="1" end="1"/>
                                            </p:txEl>
                                          </p:spTgt>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0263">
                                            <p:txEl>
                                              <p:pRg st="2" end="2"/>
                                            </p:txEl>
                                          </p:spTgt>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0263">
                                            <p:txEl>
                                              <p:pRg st="3" end="3"/>
                                            </p:txEl>
                                          </p:spTgt>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0263">
                                            <p:txEl>
                                              <p:pRg st="4" end="4"/>
                                            </p:txEl>
                                          </p:spTgt>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0263">
                                            <p:txEl>
                                              <p:pRg st="5" end="5"/>
                                            </p:txEl>
                                          </p:spTgt>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264">
                                            <p:bg/>
                                          </p:spTgt>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0264">
                                            <p:txEl>
                                              <p:pRg st="0" end="0"/>
                                            </p:txEl>
                                          </p:spTgt>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0264">
                                            <p:txEl>
                                              <p:pRg st="1" end="1"/>
                                            </p:txEl>
                                          </p:spTgt>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0264">
                                            <p:txEl>
                                              <p:pRg st="2" end="2"/>
                                            </p:txEl>
                                          </p:spTgt>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0264">
                                            <p:txEl>
                                              <p:pRg st="3" end="3"/>
                                            </p:txEl>
                                          </p:spTgt>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0264">
                                            <p:txEl>
                                              <p:pRg st="4" end="4"/>
                                            </p:txEl>
                                          </p:spTgt>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0265"/>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0266"/>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0267"/>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5" fill="hold" display="0">
                  <p:stCondLst>
                    <p:cond delay="indefinite"/>
                  </p:stCondLst>
                  <p:endCondLst>
                    <p:cond evt="onStopAudio" delay="0">
                      <p:tgtEl>
                        <p:sldTgt/>
                      </p:tgtEl>
                    </p:cond>
                  </p:endCondLst>
                </p:cTn>
                <p:tgtEl>
                  <p:spTgt spid="2"/>
                </p:tgtEl>
              </p:cMediaNode>
            </p:audio>
          </p:childTnLst>
        </p:cTn>
      </p:par>
    </p:tnLst>
    <p:bldLst>
      <p:bldP spid="10251" grpId="0" animBg="1"/>
      <p:bldP spid="10252" grpId="0" animBg="1"/>
      <p:bldP spid="10261" grpId="0" build="p" bldLvl="5" animBg="1"/>
      <p:bldP spid="10262" grpId="0" build="p" bldLvl="5" animBg="1"/>
      <p:bldP spid="10263" grpId="0" build="p" bldLvl="5" animBg="1"/>
      <p:bldP spid="10264" grpId="0" build="p" bldLvl="5" animBg="1"/>
      <p:bldP spid="10265" grpId="0" animBg="1"/>
      <p:bldP spid="10266" grpId="0" animBg="1"/>
      <p:bldP spid="10267" grpId="0" animBg="1"/>
      <p:bldP spid="102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2195513" y="44450"/>
            <a:ext cx="5113337" cy="863600"/>
          </a:xfrm>
        </p:spPr>
        <p:txBody>
          <a:bodyPr/>
          <a:lstStyle/>
          <a:p>
            <a:pPr eaLnBrk="1" hangingPunct="1"/>
            <a:r>
              <a:rPr lang="de-DE" altLang="de-DE" sz="2800" smtClean="0"/>
              <a:t>Abschluss wirtschafts-völkerrechtlicher Verträge</a:t>
            </a:r>
          </a:p>
        </p:txBody>
      </p:sp>
      <p:sp>
        <p:nvSpPr>
          <p:cNvPr id="36867" name="Rectangle 3"/>
          <p:cNvSpPr>
            <a:spLocks noGrp="1" noChangeArrowheads="1"/>
          </p:cNvSpPr>
          <p:nvPr>
            <p:ph type="subTitle" idx="1"/>
          </p:nvPr>
        </p:nvSpPr>
        <p:spPr>
          <a:xfrm>
            <a:off x="250825" y="1123950"/>
            <a:ext cx="8712200" cy="433388"/>
          </a:xfrm>
          <a:ln>
            <a:solidFill>
              <a:srgbClr val="000000"/>
            </a:solidFill>
            <a:miter lim="800000"/>
            <a:headEnd/>
            <a:tailEnd/>
          </a:ln>
        </p:spPr>
        <p:txBody>
          <a:bodyPr/>
          <a:lstStyle/>
          <a:p>
            <a:pPr algn="l" eaLnBrk="1" hangingPunct="1">
              <a:buFontTx/>
              <a:buChar char="•"/>
            </a:pPr>
            <a:r>
              <a:rPr lang="de-DE" altLang="de-DE" sz="2000" smtClean="0"/>
              <a:t> soweit nicht der nationale Teil eines gemischten Abkommens betroffen:</a:t>
            </a:r>
            <a:endParaRPr lang="de-DE" altLang="de-DE" sz="1800" smtClean="0"/>
          </a:p>
        </p:txBody>
      </p:sp>
      <p:sp>
        <p:nvSpPr>
          <p:cNvPr id="36868"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6869"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8"/>
          <p:cNvSpPr>
            <a:spLocks noChangeArrowheads="1"/>
          </p:cNvSpPr>
          <p:nvPr/>
        </p:nvSpPr>
        <p:spPr bwMode="auto">
          <a:xfrm>
            <a:off x="111125" y="98425"/>
            <a:ext cx="2409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6871"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2901602-3A2D-483F-A050-BAA81C7F5871}" type="slidenum">
              <a:rPr lang="de-DE" altLang="de-DE" sz="1400" smtClean="0"/>
              <a:pPr>
                <a:spcBef>
                  <a:spcPct val="0"/>
                </a:spcBef>
                <a:buFontTx/>
                <a:buNone/>
              </a:pPr>
              <a:t>6</a:t>
            </a:fld>
            <a:endParaRPr lang="de-DE" altLang="de-DE" sz="1400" smtClean="0"/>
          </a:p>
        </p:txBody>
      </p:sp>
      <p:sp>
        <p:nvSpPr>
          <p:cNvPr id="2" name="Textfeld 1"/>
          <p:cNvSpPr txBox="1">
            <a:spLocks noChangeArrowheads="1"/>
          </p:cNvSpPr>
          <p:nvPr/>
        </p:nvSpPr>
        <p:spPr bwMode="auto">
          <a:xfrm>
            <a:off x="3514725" y="2084388"/>
            <a:ext cx="2617788"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Empfehlung der Kommission</a:t>
            </a:r>
            <a:endParaRPr lang="en-GB" altLang="en-US" sz="1600">
              <a:latin typeface="Times New Roman" panose="02020603050405020304" pitchFamily="18" charset="0"/>
            </a:endParaRPr>
          </a:p>
        </p:txBody>
      </p:sp>
      <p:sp>
        <p:nvSpPr>
          <p:cNvPr id="9" name="Textfeld 8"/>
          <p:cNvSpPr txBox="1">
            <a:spLocks noChangeArrowheads="1"/>
          </p:cNvSpPr>
          <p:nvPr/>
        </p:nvSpPr>
        <p:spPr bwMode="auto">
          <a:xfrm>
            <a:off x="995363" y="2474913"/>
            <a:ext cx="7367587"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Ermächtigung zur Aufnahme von Verhandlungen durch den Rat in Form eines Mandats</a:t>
            </a:r>
            <a:endParaRPr lang="en-GB" altLang="en-US" sz="1600">
              <a:latin typeface="Times New Roman" panose="02020603050405020304" pitchFamily="18" charset="0"/>
            </a:endParaRPr>
          </a:p>
        </p:txBody>
      </p:sp>
      <p:sp>
        <p:nvSpPr>
          <p:cNvPr id="10" name="Textfeld 9"/>
          <p:cNvSpPr txBox="1">
            <a:spLocks noChangeArrowheads="1"/>
          </p:cNvSpPr>
          <p:nvPr/>
        </p:nvSpPr>
        <p:spPr bwMode="auto">
          <a:xfrm>
            <a:off x="1584325" y="2865438"/>
            <a:ext cx="6107113"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Verhandlungen durch die Kommission im Benehmen mit Ratsausschuss</a:t>
            </a:r>
            <a:endParaRPr lang="en-GB" altLang="en-US" sz="1600">
              <a:latin typeface="Times New Roman" panose="02020603050405020304" pitchFamily="18" charset="0"/>
            </a:endParaRPr>
          </a:p>
        </p:txBody>
      </p:sp>
      <p:sp>
        <p:nvSpPr>
          <p:cNvPr id="11" name="Textfeld 10"/>
          <p:cNvSpPr txBox="1">
            <a:spLocks noChangeArrowheads="1"/>
          </p:cNvSpPr>
          <p:nvPr/>
        </p:nvSpPr>
        <p:spPr bwMode="auto">
          <a:xfrm>
            <a:off x="2195513" y="5111750"/>
            <a:ext cx="5360987"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Unterzeichnung und Abschluss des Abkommens durch den Rat</a:t>
            </a:r>
            <a:endParaRPr lang="en-GB" altLang="en-US" sz="1600">
              <a:latin typeface="Times New Roman" panose="02020603050405020304" pitchFamily="18" charset="0"/>
            </a:endParaRPr>
          </a:p>
        </p:txBody>
      </p:sp>
      <p:sp>
        <p:nvSpPr>
          <p:cNvPr id="12" name="Textfeld 11"/>
          <p:cNvSpPr txBox="1">
            <a:spLocks noChangeArrowheads="1"/>
          </p:cNvSpPr>
          <p:nvPr/>
        </p:nvSpPr>
        <p:spPr bwMode="auto">
          <a:xfrm>
            <a:off x="1766888" y="4173538"/>
            <a:ext cx="5707062"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Ratsbeschluss mit qualifizierter Mehrheit (Art. 207 IV einstimmig)</a:t>
            </a:r>
            <a:endParaRPr lang="en-GB" altLang="en-US" sz="1600">
              <a:latin typeface="Times New Roman" panose="02020603050405020304" pitchFamily="18" charset="0"/>
            </a:endParaRPr>
          </a:p>
        </p:txBody>
      </p:sp>
      <p:sp>
        <p:nvSpPr>
          <p:cNvPr id="13" name="Textfeld 12"/>
          <p:cNvSpPr txBox="1">
            <a:spLocks noChangeArrowheads="1"/>
          </p:cNvSpPr>
          <p:nvPr/>
        </p:nvSpPr>
        <p:spPr bwMode="auto">
          <a:xfrm>
            <a:off x="2571750" y="4640263"/>
            <a:ext cx="4606925"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Europäisches Parlament hat lediglich Anhörungsrecht</a:t>
            </a:r>
            <a:endParaRPr lang="en-GB" altLang="en-US" sz="1600">
              <a:latin typeface="Times New Roman" panose="02020603050405020304" pitchFamily="18" charset="0"/>
            </a:endParaRPr>
          </a:p>
        </p:txBody>
      </p:sp>
      <p:sp>
        <p:nvSpPr>
          <p:cNvPr id="14" name="Textfeld 13"/>
          <p:cNvSpPr txBox="1">
            <a:spLocks noChangeArrowheads="1"/>
          </p:cNvSpPr>
          <p:nvPr/>
        </p:nvSpPr>
        <p:spPr bwMode="auto">
          <a:xfrm>
            <a:off x="2987675" y="3259138"/>
            <a:ext cx="3784600" cy="338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Paraphierung durch die Verhandlungsführer</a:t>
            </a:r>
            <a:endParaRPr lang="en-GB" altLang="en-US" sz="1600">
              <a:latin typeface="Times New Roman" panose="02020603050405020304" pitchFamily="18" charset="0"/>
            </a:endParaRPr>
          </a:p>
        </p:txBody>
      </p:sp>
      <p:sp>
        <p:nvSpPr>
          <p:cNvPr id="15" name="Textfeld 14"/>
          <p:cNvSpPr txBox="1">
            <a:spLocks noChangeArrowheads="1"/>
          </p:cNvSpPr>
          <p:nvPr/>
        </p:nvSpPr>
        <p:spPr bwMode="auto">
          <a:xfrm>
            <a:off x="2454275" y="5983288"/>
            <a:ext cx="4854575"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Ggf. Gutachten, soweit Abkommen hinreichend konkret </a:t>
            </a:r>
            <a:endParaRPr lang="en-GB" altLang="en-US" sz="1600">
              <a:latin typeface="Times New Roman" panose="02020603050405020304" pitchFamily="18" charset="0"/>
            </a:endParaRPr>
          </a:p>
        </p:txBody>
      </p:sp>
      <p:sp>
        <p:nvSpPr>
          <p:cNvPr id="16" name="Textfeld 15"/>
          <p:cNvSpPr txBox="1">
            <a:spLocks noChangeArrowheads="1"/>
          </p:cNvSpPr>
          <p:nvPr/>
        </p:nvSpPr>
        <p:spPr bwMode="auto">
          <a:xfrm>
            <a:off x="1700213" y="6402388"/>
            <a:ext cx="6103937"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a:latin typeface="Times New Roman" panose="02020603050405020304" pitchFamily="18" charset="0"/>
              </a:rPr>
              <a:t>Anfechtbarkeit des Ratsbeschlusses durch die MS und die Unionsorgane</a:t>
            </a:r>
            <a:endParaRPr lang="en-GB" altLang="en-US" sz="1600">
              <a:latin typeface="Times New Roman" panose="02020603050405020304" pitchFamily="18" charset="0"/>
            </a:endParaRPr>
          </a:p>
        </p:txBody>
      </p:sp>
      <p:sp>
        <p:nvSpPr>
          <p:cNvPr id="3" name="Textfeld 2"/>
          <p:cNvSpPr txBox="1">
            <a:spLocks noChangeArrowheads="1"/>
          </p:cNvSpPr>
          <p:nvPr/>
        </p:nvSpPr>
        <p:spPr bwMode="auto">
          <a:xfrm>
            <a:off x="403225" y="1654175"/>
            <a:ext cx="1323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2400">
                <a:latin typeface="Times New Roman" panose="02020603050405020304" pitchFamily="18" charset="0"/>
              </a:rPr>
              <a:t>Vorphase</a:t>
            </a:r>
            <a:endParaRPr lang="en-GB" altLang="en-US" sz="2400">
              <a:latin typeface="Times New Roman" panose="02020603050405020304" pitchFamily="18" charset="0"/>
            </a:endParaRPr>
          </a:p>
        </p:txBody>
      </p:sp>
      <p:sp>
        <p:nvSpPr>
          <p:cNvPr id="18" name="Textfeld 17"/>
          <p:cNvSpPr txBox="1">
            <a:spLocks noChangeArrowheads="1"/>
          </p:cNvSpPr>
          <p:nvPr/>
        </p:nvSpPr>
        <p:spPr bwMode="auto">
          <a:xfrm>
            <a:off x="111125" y="3633788"/>
            <a:ext cx="2151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2400">
                <a:latin typeface="Times New Roman" panose="02020603050405020304" pitchFamily="18" charset="0"/>
              </a:rPr>
              <a:t>Abschlussphase</a:t>
            </a:r>
            <a:endParaRPr lang="en-GB" altLang="en-US" sz="2400">
              <a:latin typeface="Times New Roman" panose="02020603050405020304" pitchFamily="18" charset="0"/>
            </a:endParaRPr>
          </a:p>
        </p:txBody>
      </p:sp>
      <p:sp>
        <p:nvSpPr>
          <p:cNvPr id="19" name="Textfeld 18"/>
          <p:cNvSpPr txBox="1">
            <a:spLocks noChangeArrowheads="1"/>
          </p:cNvSpPr>
          <p:nvPr/>
        </p:nvSpPr>
        <p:spPr bwMode="auto">
          <a:xfrm>
            <a:off x="504825" y="5381625"/>
            <a:ext cx="1363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2400">
                <a:latin typeface="Times New Roman" panose="02020603050405020304" pitchFamily="18" charset="0"/>
              </a:rPr>
              <a:t>Kontrolle</a:t>
            </a:r>
            <a:endParaRPr lang="en-GB" altLang="en-US" sz="2400">
              <a:latin typeface="Times New Roman" panose="02020603050405020304" pitchFamily="18" charset="0"/>
            </a:endParaRPr>
          </a:p>
        </p:txBody>
      </p:sp>
      <p:cxnSp>
        <p:nvCxnSpPr>
          <p:cNvPr id="5" name="Gerade Verbindung mit Pfeil 4"/>
          <p:cNvCxnSpPr>
            <a:cxnSpLocks noChangeShapeType="1"/>
          </p:cNvCxnSpPr>
          <p:nvPr/>
        </p:nvCxnSpPr>
        <p:spPr bwMode="auto">
          <a:xfrm>
            <a:off x="403225" y="2166938"/>
            <a:ext cx="31750" cy="146685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Gerade Verbindung mit Pfeil 22"/>
          <p:cNvCxnSpPr>
            <a:cxnSpLocks noChangeShapeType="1"/>
          </p:cNvCxnSpPr>
          <p:nvPr/>
        </p:nvCxnSpPr>
        <p:spPr bwMode="auto">
          <a:xfrm>
            <a:off x="434975" y="4181475"/>
            <a:ext cx="15875" cy="976313"/>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6" grpId="0" animBg="1"/>
      <p:bldP spid="3"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195513" y="157163"/>
            <a:ext cx="4746625" cy="863600"/>
          </a:xfrm>
        </p:spPr>
        <p:txBody>
          <a:bodyPr/>
          <a:lstStyle/>
          <a:p>
            <a:pPr eaLnBrk="1" hangingPunct="1"/>
            <a:r>
              <a:rPr lang="de-DE" altLang="de-DE" sz="3200" smtClean="0"/>
              <a:t>Singapur-Abkommen</a:t>
            </a:r>
          </a:p>
        </p:txBody>
      </p:sp>
      <p:sp>
        <p:nvSpPr>
          <p:cNvPr id="7171" name="Rectangle 3"/>
          <p:cNvSpPr>
            <a:spLocks noGrp="1" noChangeArrowheads="1"/>
          </p:cNvSpPr>
          <p:nvPr>
            <p:ph type="subTitle" idx="1"/>
          </p:nvPr>
        </p:nvSpPr>
        <p:spPr>
          <a:xfrm>
            <a:off x="212725" y="1773238"/>
            <a:ext cx="8712200" cy="4084637"/>
          </a:xfrm>
        </p:spPr>
        <p:txBody>
          <a:bodyPr/>
          <a:lstStyle/>
          <a:p>
            <a:pPr algn="l" eaLnBrk="1" hangingPunct="1">
              <a:buFontTx/>
              <a:buChar char="•"/>
              <a:defRPr/>
            </a:pPr>
            <a:r>
              <a:rPr lang="de-DE" altLang="de-DE" sz="2000" dirty="0"/>
              <a:t>    Politische Bedeutung</a:t>
            </a:r>
          </a:p>
          <a:p>
            <a:pPr algn="l" eaLnBrk="1" hangingPunct="1">
              <a:defRPr/>
            </a:pPr>
            <a:r>
              <a:rPr lang="de-DE" altLang="de-DE" sz="1800" dirty="0"/>
              <a:t>     Singapur wirtschaftsstärkster Staat in Südostasien</a:t>
            </a:r>
          </a:p>
          <a:p>
            <a:pPr algn="l" eaLnBrk="1" hangingPunct="1">
              <a:defRPr/>
            </a:pPr>
            <a:r>
              <a:rPr lang="de-DE" altLang="de-DE" sz="1800" dirty="0"/>
              <a:t>     Vorreiter für ein übergreifendes Abkommen zwischen EU und ASEAN</a:t>
            </a:r>
          </a:p>
          <a:p>
            <a:pPr marL="285750" indent="-285750" algn="l" eaLnBrk="1" hangingPunct="1">
              <a:buFont typeface="Arial" panose="020B0604020202020204" pitchFamily="34" charset="0"/>
              <a:buChar char="•"/>
              <a:defRPr/>
            </a:pPr>
            <a:r>
              <a:rPr lang="de-DE" altLang="de-DE" sz="2000" dirty="0"/>
              <a:t> Inhalte (Auswahl)</a:t>
            </a:r>
          </a:p>
          <a:p>
            <a:pPr algn="l" eaLnBrk="1" hangingPunct="1">
              <a:defRPr/>
            </a:pPr>
            <a:r>
              <a:rPr lang="de-DE" altLang="de-DE" sz="1800" dirty="0"/>
              <a:t>     Abschaffung aller Zölle auf Importe nach Singapur / in die EU</a:t>
            </a:r>
          </a:p>
          <a:p>
            <a:pPr algn="l" eaLnBrk="1" hangingPunct="1">
              <a:defRPr/>
            </a:pPr>
            <a:r>
              <a:rPr lang="de-DE" altLang="de-DE" sz="1800" dirty="0"/>
              <a:t>     Förderung regionaler Wertschöpfungsketten durch ASEAN-Ursprungsregeln</a:t>
            </a:r>
          </a:p>
          <a:p>
            <a:pPr algn="l" eaLnBrk="1" hangingPunct="1">
              <a:defRPr/>
            </a:pPr>
            <a:r>
              <a:rPr lang="de-DE" altLang="de-DE" sz="1800" dirty="0"/>
              <a:t>     Beseitigung von Handelshemmnissen (Elektronik, Medizin) durch int. Standards</a:t>
            </a:r>
          </a:p>
          <a:p>
            <a:pPr algn="l" eaLnBrk="1" hangingPunct="1">
              <a:defRPr/>
            </a:pPr>
            <a:r>
              <a:rPr lang="de-DE" altLang="de-DE" sz="1800" dirty="0"/>
              <a:t>     Öffnung des Dienstleistungsmarktes durch besseren Marktzugang</a:t>
            </a:r>
          </a:p>
          <a:p>
            <a:pPr algn="l" eaLnBrk="1" hangingPunct="1">
              <a:defRPr/>
            </a:pPr>
            <a:r>
              <a:rPr lang="de-DE" altLang="de-DE" sz="1800" dirty="0"/>
              <a:t>     Investitionsschutz durch Gleichbehandlung, Enteignungsschutz, </a:t>
            </a:r>
            <a:r>
              <a:rPr lang="de-DE" altLang="de-DE" sz="1800" dirty="0" err="1"/>
              <a:t>Inv</a:t>
            </a:r>
            <a:r>
              <a:rPr lang="de-DE" altLang="de-DE" sz="1800" dirty="0"/>
              <a:t>-Gerichtshof</a:t>
            </a:r>
          </a:p>
          <a:p>
            <a:pPr marL="342900" indent="-342900" algn="l" eaLnBrk="1" hangingPunct="1">
              <a:buFont typeface="Arial" panose="020B0604020202020204" pitchFamily="34" charset="0"/>
              <a:buChar char="•"/>
              <a:defRPr/>
            </a:pPr>
            <a:r>
              <a:rPr lang="de-DE" altLang="de-DE" sz="2000" dirty="0"/>
              <a:t>Inhalt des EuGH-Gutachtens</a:t>
            </a:r>
          </a:p>
          <a:p>
            <a:pPr algn="l" eaLnBrk="1" hangingPunct="1">
              <a:defRPr/>
            </a:pPr>
            <a:r>
              <a:rPr lang="de-DE" altLang="de-DE" sz="1800" dirty="0"/>
              <a:t>     Kompetenzverteilung zwischen EU und MS bzgl. Portfolioinvestitionen</a:t>
            </a:r>
          </a:p>
          <a:p>
            <a:pPr algn="l" eaLnBrk="1" hangingPunct="1">
              <a:defRPr/>
            </a:pPr>
            <a:r>
              <a:rPr lang="de-DE" altLang="de-DE" sz="1800" dirty="0"/>
              <a:t>     Keine EU-Kompetenz für Portfolioinvestitionen und </a:t>
            </a:r>
            <a:r>
              <a:rPr lang="de-DE" altLang="de-DE" sz="1800" dirty="0" smtClean="0"/>
              <a:t>Rechtsschutzfragen</a:t>
            </a:r>
          </a:p>
          <a:p>
            <a:pPr marL="742950" lvl="1" indent="-285750" algn="l" eaLnBrk="1" hangingPunct="1">
              <a:buFont typeface="Wingdings" panose="05000000000000000000" pitchFamily="2" charset="2"/>
              <a:buChar char="Ø"/>
              <a:defRPr/>
            </a:pPr>
            <a:r>
              <a:rPr lang="de-DE" altLang="de-DE" sz="1400" dirty="0" smtClean="0"/>
              <a:t>     Insoweit also sog. Gemischtes Abkommen, dem EU UND Mitgliedstaaten zustimmen müssen</a:t>
            </a:r>
            <a:endParaRPr lang="de-DE" altLang="de-DE" sz="1400" dirty="0"/>
          </a:p>
        </p:txBody>
      </p:sp>
      <p:sp>
        <p:nvSpPr>
          <p:cNvPr id="37892"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7893"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7895"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9111263-C162-4C05-A73C-1EA4D2DC57E3}" type="slidenum">
              <a:rPr lang="de-DE" altLang="de-DE" sz="1400" smtClean="0"/>
              <a:pPr>
                <a:spcBef>
                  <a:spcPct val="0"/>
                </a:spcBef>
                <a:buFontTx/>
                <a:buNone/>
              </a:pPr>
              <a:t>7</a:t>
            </a:fld>
            <a:endParaRPr lang="de-DE" altLang="de-DE"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blinds(horizontal)">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blinds(horizontal)">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blinds(horizontal)">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blinds(horizontal)">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blinds(horizontal)">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blinds(horizontal)">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blinds(horizontal)">
                                      <p:cBhvr>
                                        <p:cTn id="62" dur="500"/>
                                        <p:tgtEl>
                                          <p:spTgt spid="7171">
                                            <p:txEl>
                                              <p:pRg st="11" end="11"/>
                                            </p:txEl>
                                          </p:spTgt>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7171">
                                            <p:txEl>
                                              <p:pRg st="12" end="12"/>
                                            </p:txEl>
                                          </p:spTgt>
                                        </p:tgtEl>
                                        <p:attrNameLst>
                                          <p:attrName>style.visibility</p:attrName>
                                        </p:attrNameLst>
                                      </p:cBhvr>
                                      <p:to>
                                        <p:strVal val="visible"/>
                                      </p:to>
                                    </p:set>
                                    <p:animEffect transition="in" filter="blinds(horizontal)">
                                      <p:cBhvr>
                                        <p:cTn id="65"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2195513" y="157163"/>
            <a:ext cx="4746625" cy="863600"/>
          </a:xfrm>
        </p:spPr>
        <p:txBody>
          <a:bodyPr/>
          <a:lstStyle/>
          <a:p>
            <a:pPr eaLnBrk="1" hangingPunct="1"/>
            <a:r>
              <a:rPr lang="de-DE" altLang="de-DE" sz="3200" smtClean="0"/>
              <a:t>Singapur-Abkommen</a:t>
            </a:r>
          </a:p>
        </p:txBody>
      </p:sp>
      <p:sp>
        <p:nvSpPr>
          <p:cNvPr id="38915"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8916" name="Picture 13" descr="Kombi_d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8918"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278B9BC-F1BC-4B1B-8A30-9708996CC79E}" type="slidenum">
              <a:rPr lang="de-DE" altLang="de-DE" sz="1400" smtClean="0"/>
              <a:pPr>
                <a:spcBef>
                  <a:spcPct val="0"/>
                </a:spcBef>
                <a:buFontTx/>
                <a:buNone/>
              </a:pPr>
              <a:t>8</a:t>
            </a:fld>
            <a:endParaRPr lang="de-DE" altLang="de-DE" sz="1400" smtClean="0"/>
          </a:p>
        </p:txBody>
      </p:sp>
      <p:pic>
        <p:nvPicPr>
          <p:cNvPr id="3" name="Veto-Recht-nationaler-Parlamente-gegen-Abkommen-der-EU---Yo-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00050" y="1162050"/>
            <a:ext cx="83915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195513" y="157163"/>
            <a:ext cx="4746625" cy="863600"/>
          </a:xfrm>
        </p:spPr>
        <p:txBody>
          <a:bodyPr/>
          <a:lstStyle/>
          <a:p>
            <a:pPr eaLnBrk="1" hangingPunct="1"/>
            <a:r>
              <a:rPr lang="de-DE" altLang="de-DE" sz="3200" smtClean="0"/>
              <a:t>Screening-Verordnung</a:t>
            </a:r>
          </a:p>
        </p:txBody>
      </p:sp>
      <p:sp>
        <p:nvSpPr>
          <p:cNvPr id="7171" name="Rectangle 3"/>
          <p:cNvSpPr>
            <a:spLocks noGrp="1" noChangeArrowheads="1"/>
          </p:cNvSpPr>
          <p:nvPr>
            <p:ph type="subTitle" idx="1"/>
          </p:nvPr>
        </p:nvSpPr>
        <p:spPr>
          <a:xfrm>
            <a:off x="107950" y="1216025"/>
            <a:ext cx="8928100" cy="5300663"/>
          </a:xfrm>
        </p:spPr>
        <p:txBody>
          <a:bodyPr/>
          <a:lstStyle/>
          <a:p>
            <a:pPr marL="285750" indent="-285750" algn="l" eaLnBrk="1" hangingPunct="1">
              <a:buFont typeface="Arial" panose="020B0604020202020204" pitchFamily="34" charset="0"/>
              <a:buChar char="•"/>
              <a:defRPr/>
            </a:pPr>
            <a:r>
              <a:rPr lang="de-DE" altLang="de-DE" sz="2000" dirty="0"/>
              <a:t>Zielsetzung</a:t>
            </a:r>
          </a:p>
          <a:p>
            <a:pPr algn="l" eaLnBrk="1" hangingPunct="1">
              <a:defRPr/>
            </a:pPr>
            <a:r>
              <a:rPr lang="de-DE" altLang="de-DE" sz="1800" dirty="0"/>
              <a:t>    Einfluss im Falle von Direktinvestitionen in strategisch relevante Unternehmen</a:t>
            </a:r>
          </a:p>
          <a:p>
            <a:pPr marL="285750" indent="-285750" algn="l" eaLnBrk="1" hangingPunct="1">
              <a:buFont typeface="Arial" panose="020B0604020202020204" pitchFamily="34" charset="0"/>
              <a:buChar char="•"/>
              <a:defRPr/>
            </a:pPr>
            <a:r>
              <a:rPr lang="de-DE" altLang="de-DE" sz="2000" dirty="0"/>
              <a:t>Anwendungsbereich</a:t>
            </a:r>
          </a:p>
          <a:p>
            <a:pPr algn="l" eaLnBrk="1" hangingPunct="1">
              <a:defRPr/>
            </a:pPr>
            <a:r>
              <a:rPr lang="de-DE" altLang="de-DE" sz="1800" dirty="0"/>
              <a:t>    Direkt-, nicht Portfolioinvestitionen</a:t>
            </a:r>
          </a:p>
          <a:p>
            <a:pPr algn="l" eaLnBrk="1" hangingPunct="1">
              <a:defRPr/>
            </a:pPr>
            <a:r>
              <a:rPr lang="de-DE" altLang="de-DE" sz="1800" dirty="0"/>
              <a:t>    strategisch relevante Unternehmen von nationalem und </a:t>
            </a:r>
            <a:r>
              <a:rPr lang="de-DE" altLang="de-DE" sz="1800" dirty="0" err="1"/>
              <a:t>unionalem</a:t>
            </a:r>
            <a:r>
              <a:rPr lang="de-DE" altLang="de-DE" sz="1800" dirty="0"/>
              <a:t> Interesse</a:t>
            </a:r>
          </a:p>
          <a:p>
            <a:pPr marL="285750" indent="-285750" algn="l" eaLnBrk="1" hangingPunct="1">
              <a:buFont typeface="Arial" panose="020B0604020202020204" pitchFamily="34" charset="0"/>
              <a:buChar char="•"/>
              <a:defRPr/>
            </a:pPr>
            <a:r>
              <a:rPr lang="de-DE" altLang="de-DE" sz="2000" dirty="0"/>
              <a:t>Inhalt (Auswahl)</a:t>
            </a:r>
          </a:p>
          <a:p>
            <a:pPr marL="742950" lvl="1" indent="-285750" algn="l" eaLnBrk="1" hangingPunct="1">
              <a:buFont typeface="Wingdings" panose="05000000000000000000" pitchFamily="2" charset="2"/>
              <a:buChar char="ü"/>
              <a:defRPr/>
            </a:pPr>
            <a:r>
              <a:rPr lang="de-DE" altLang="de-DE" sz="1800" dirty="0"/>
              <a:t>	Festlegung von Anforderung für MS mit Überprüfungsmechanismus</a:t>
            </a:r>
          </a:p>
          <a:p>
            <a:pPr algn="l" eaLnBrk="1" hangingPunct="1">
              <a:defRPr/>
            </a:pPr>
            <a:r>
              <a:rPr lang="de-DE" altLang="de-DE" sz="1800" dirty="0"/>
              <a:t>       	MS entscheiden über „Ob“ des Mechanismus und überprüfen selbst</a:t>
            </a:r>
          </a:p>
          <a:p>
            <a:pPr marL="742950" lvl="1" indent="-285750" algn="l" eaLnBrk="1" hangingPunct="1">
              <a:buFont typeface="Wingdings" panose="05000000000000000000" pitchFamily="2" charset="2"/>
              <a:buChar char="ü"/>
              <a:defRPr/>
            </a:pPr>
            <a:r>
              <a:rPr lang="de-DE" altLang="de-DE" sz="1800" dirty="0"/>
              <a:t>   Kooperation mit Informationspflichten und </a:t>
            </a:r>
            <a:r>
              <a:rPr lang="de-DE" altLang="de-DE" sz="1800" dirty="0" err="1"/>
              <a:t>Stellungnahmerechten</a:t>
            </a:r>
            <a:endParaRPr lang="de-DE" altLang="de-DE" sz="1800" dirty="0"/>
          </a:p>
          <a:p>
            <a:pPr algn="l" eaLnBrk="1" hangingPunct="1">
              <a:defRPr/>
            </a:pPr>
            <a:r>
              <a:rPr lang="de-DE" altLang="de-DE" sz="1800" dirty="0"/>
              <a:t>     	MS behalten selbst </a:t>
            </a:r>
            <a:r>
              <a:rPr lang="de-DE" altLang="de-DE" sz="1800" dirty="0" err="1"/>
              <a:t>iFe</a:t>
            </a:r>
            <a:r>
              <a:rPr lang="de-DE" altLang="de-DE" sz="1800" dirty="0"/>
              <a:t> abweichenden Kommissionsansicht letztes Wort</a:t>
            </a:r>
          </a:p>
          <a:p>
            <a:pPr marL="342900" indent="-342900" algn="l" eaLnBrk="1" hangingPunct="1">
              <a:buFont typeface="Arial" panose="020B0604020202020204" pitchFamily="34" charset="0"/>
              <a:buChar char="•"/>
              <a:defRPr/>
            </a:pPr>
            <a:r>
              <a:rPr lang="de-DE" altLang="de-DE" sz="2000" dirty="0"/>
              <a:t>Rechtliche Problemstellung</a:t>
            </a:r>
          </a:p>
          <a:p>
            <a:pPr algn="l" eaLnBrk="1" hangingPunct="1">
              <a:defRPr/>
            </a:pPr>
            <a:r>
              <a:rPr lang="de-DE" altLang="de-DE" sz="2000" dirty="0"/>
              <a:t>     </a:t>
            </a:r>
            <a:r>
              <a:rPr lang="de-DE" altLang="de-DE" sz="1800" dirty="0"/>
              <a:t>Bestehen einer Unionskompetenz (siehe oben)</a:t>
            </a:r>
          </a:p>
          <a:p>
            <a:pPr marL="342900" indent="-342900" algn="l" eaLnBrk="1" hangingPunct="1">
              <a:buFont typeface="Arial" panose="020B0604020202020204" pitchFamily="34" charset="0"/>
              <a:buChar char="•"/>
              <a:defRPr/>
            </a:pPr>
            <a:r>
              <a:rPr lang="de-DE" altLang="de-DE" sz="2000" dirty="0"/>
              <a:t>Konkretisierung im nationalen Recht</a:t>
            </a:r>
          </a:p>
          <a:p>
            <a:pPr algn="l" eaLnBrk="1" hangingPunct="1">
              <a:defRPr/>
            </a:pPr>
            <a:r>
              <a:rPr lang="de-DE" altLang="de-DE" sz="1800" dirty="0"/>
              <a:t>      </a:t>
            </a:r>
            <a:r>
              <a:rPr lang="de-DE" altLang="de-DE" sz="1800" dirty="0" err="1"/>
              <a:t>sektorspezifisch</a:t>
            </a:r>
            <a:r>
              <a:rPr lang="de-DE" altLang="de-DE" sz="1800" dirty="0"/>
              <a:t> (insb. Verteidigung): Erlaubnis für jeden ausl. Erwerb ab 10%</a:t>
            </a:r>
          </a:p>
          <a:p>
            <a:pPr algn="l" eaLnBrk="1" hangingPunct="1">
              <a:defRPr/>
            </a:pPr>
            <a:r>
              <a:rPr lang="de-DE" altLang="de-DE" sz="1800" dirty="0"/>
              <a:t>      </a:t>
            </a:r>
            <a:r>
              <a:rPr lang="de-DE" altLang="de-DE" sz="1800" dirty="0" err="1"/>
              <a:t>sektorübergreifend</a:t>
            </a:r>
            <a:r>
              <a:rPr lang="de-DE" altLang="de-DE" sz="1800" dirty="0"/>
              <a:t> (</a:t>
            </a:r>
            <a:r>
              <a:rPr lang="de-DE" altLang="de-DE" sz="1800" dirty="0" err="1"/>
              <a:t>branchenunabhänig</a:t>
            </a:r>
            <a:r>
              <a:rPr lang="de-DE" altLang="de-DE" sz="1800" dirty="0"/>
              <a:t>): Erlaubnis für Unionsfremde ab 10, 25%</a:t>
            </a:r>
          </a:p>
          <a:p>
            <a:pPr algn="l" eaLnBrk="1" hangingPunct="1">
              <a:defRPr/>
            </a:pPr>
            <a:r>
              <a:rPr lang="de-DE" altLang="de-DE" sz="1800" dirty="0"/>
              <a:t>      in beiden Fällen Verfahren der begleitenden Kontrolle, privatrechtsgestaltender </a:t>
            </a:r>
            <a:r>
              <a:rPr lang="de-DE" altLang="de-DE" sz="1800" dirty="0" smtClean="0"/>
              <a:t>VA </a:t>
            </a:r>
            <a:endParaRPr lang="de-DE" altLang="de-DE" sz="1800" dirty="0"/>
          </a:p>
        </p:txBody>
      </p:sp>
      <p:sp>
        <p:nvSpPr>
          <p:cNvPr id="39940"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39941"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39943"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ECC75C3-1B77-401C-BA1C-25A1EA626A43}" type="slidenum">
              <a:rPr lang="de-DE" altLang="de-DE" sz="1400" smtClean="0"/>
              <a:pPr>
                <a:spcBef>
                  <a:spcPct val="0"/>
                </a:spcBef>
                <a:buFontTx/>
                <a:buNone/>
              </a:pPr>
              <a:t>9</a:t>
            </a:fld>
            <a:endParaRPr lang="de-DE" altLang="de-DE"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blinds(horizontal)">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blinds(horizontal)">
                                      <p:cBhvr>
                                        <p:cTn id="37" dur="500"/>
                                        <p:tgtEl>
                                          <p:spTgt spid="7171">
                                            <p:txEl>
                                              <p:pRg st="6" end="6"/>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171">
                                            <p:txEl>
                                              <p:pRg st="7" end="7"/>
                                            </p:txEl>
                                          </p:spTgt>
                                        </p:tgtEl>
                                        <p:attrNameLst>
                                          <p:attrName>style.visibility</p:attrName>
                                        </p:attrNameLst>
                                      </p:cBhvr>
                                      <p:to>
                                        <p:strVal val="visible"/>
                                      </p:to>
                                    </p:set>
                                    <p:animEffect transition="in" filter="blinds(horizontal)">
                                      <p:cBhvr>
                                        <p:cTn id="40" dur="500"/>
                                        <p:tgtEl>
                                          <p:spTgt spid="7171">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7171">
                                            <p:txEl>
                                              <p:pRg st="8" end="8"/>
                                            </p:txEl>
                                          </p:spTgt>
                                        </p:tgtEl>
                                        <p:attrNameLst>
                                          <p:attrName>style.visibility</p:attrName>
                                        </p:attrNameLst>
                                      </p:cBhvr>
                                      <p:to>
                                        <p:strVal val="visible"/>
                                      </p:to>
                                    </p:set>
                                    <p:animEffect transition="in" filter="blinds(horizontal)">
                                      <p:cBhvr>
                                        <p:cTn id="45" dur="500"/>
                                        <p:tgtEl>
                                          <p:spTgt spid="7171">
                                            <p:txEl>
                                              <p:pRg st="8" end="8"/>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171">
                                            <p:txEl>
                                              <p:pRg st="9" end="9"/>
                                            </p:txEl>
                                          </p:spTgt>
                                        </p:tgtEl>
                                        <p:attrNameLst>
                                          <p:attrName>style.visibility</p:attrName>
                                        </p:attrNameLst>
                                      </p:cBhvr>
                                      <p:to>
                                        <p:strVal val="visible"/>
                                      </p:to>
                                    </p:set>
                                    <p:animEffect transition="in" filter="blinds(horizontal)">
                                      <p:cBhvr>
                                        <p:cTn id="48" dur="500"/>
                                        <p:tgtEl>
                                          <p:spTgt spid="7171">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7171">
                                            <p:txEl>
                                              <p:pRg st="10" end="10"/>
                                            </p:txEl>
                                          </p:spTgt>
                                        </p:tgtEl>
                                        <p:attrNameLst>
                                          <p:attrName>style.visibility</p:attrName>
                                        </p:attrNameLst>
                                      </p:cBhvr>
                                      <p:to>
                                        <p:strVal val="visible"/>
                                      </p:to>
                                    </p:set>
                                    <p:animEffect transition="in" filter="blinds(horizontal)">
                                      <p:cBhvr>
                                        <p:cTn id="53" dur="500"/>
                                        <p:tgtEl>
                                          <p:spTgt spid="7171">
                                            <p:txEl>
                                              <p:pRg st="10" end="10"/>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7171">
                                            <p:txEl>
                                              <p:pRg st="11" end="11"/>
                                            </p:txEl>
                                          </p:spTgt>
                                        </p:tgtEl>
                                        <p:attrNameLst>
                                          <p:attrName>style.visibility</p:attrName>
                                        </p:attrNameLst>
                                      </p:cBhvr>
                                      <p:to>
                                        <p:strVal val="visible"/>
                                      </p:to>
                                    </p:set>
                                    <p:animEffect transition="in" filter="blinds(horizontal)">
                                      <p:cBhvr>
                                        <p:cTn id="56" dur="500"/>
                                        <p:tgtEl>
                                          <p:spTgt spid="7171">
                                            <p:txEl>
                                              <p:pRg st="11" end="1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7171">
                                            <p:txEl>
                                              <p:pRg st="12" end="12"/>
                                            </p:txEl>
                                          </p:spTgt>
                                        </p:tgtEl>
                                        <p:attrNameLst>
                                          <p:attrName>style.visibility</p:attrName>
                                        </p:attrNameLst>
                                      </p:cBhvr>
                                      <p:to>
                                        <p:strVal val="visible"/>
                                      </p:to>
                                    </p:set>
                                    <p:animEffect transition="in" filter="blinds(horizontal)">
                                      <p:cBhvr>
                                        <p:cTn id="61" dur="500"/>
                                        <p:tgtEl>
                                          <p:spTgt spid="7171">
                                            <p:txEl>
                                              <p:pRg st="12" end="12"/>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7171">
                                            <p:txEl>
                                              <p:pRg st="13" end="13"/>
                                            </p:txEl>
                                          </p:spTgt>
                                        </p:tgtEl>
                                        <p:attrNameLst>
                                          <p:attrName>style.visibility</p:attrName>
                                        </p:attrNameLst>
                                      </p:cBhvr>
                                      <p:to>
                                        <p:strVal val="visible"/>
                                      </p:to>
                                    </p:set>
                                    <p:animEffect transition="in" filter="blinds(horizontal)">
                                      <p:cBhvr>
                                        <p:cTn id="66" dur="500"/>
                                        <p:tgtEl>
                                          <p:spTgt spid="7171">
                                            <p:txEl>
                                              <p:pRg st="13" end="13"/>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7171">
                                            <p:txEl>
                                              <p:pRg st="14" end="14"/>
                                            </p:txEl>
                                          </p:spTgt>
                                        </p:tgtEl>
                                        <p:attrNameLst>
                                          <p:attrName>style.visibility</p:attrName>
                                        </p:attrNameLst>
                                      </p:cBhvr>
                                      <p:to>
                                        <p:strVal val="visible"/>
                                      </p:to>
                                    </p:set>
                                    <p:animEffect transition="in" filter="blinds(horizontal)">
                                      <p:cBhvr>
                                        <p:cTn id="71" dur="500"/>
                                        <p:tgtEl>
                                          <p:spTgt spid="7171">
                                            <p:txEl>
                                              <p:pRg st="14" end="14"/>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7171">
                                            <p:txEl>
                                              <p:pRg st="15" end="15"/>
                                            </p:txEl>
                                          </p:spTgt>
                                        </p:tgtEl>
                                        <p:attrNameLst>
                                          <p:attrName>style.visibility</p:attrName>
                                        </p:attrNameLst>
                                      </p:cBhvr>
                                      <p:to>
                                        <p:strVal val="visible"/>
                                      </p:to>
                                    </p:set>
                                    <p:animEffect transition="in" filter="blinds(horizontal)">
                                      <p:cBhvr>
                                        <p:cTn id="76" dur="500"/>
                                        <p:tgtEl>
                                          <p:spTgt spid="717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3|7.9|1.4|38|42.9|11.9|24.4|1.2|0.5|0.8|9.4|0.4"/>
</p:tagLst>
</file>

<file path=ppt/tags/tag2.xml><?xml version="1.0" encoding="utf-8"?>
<p:tagLst xmlns:a="http://schemas.openxmlformats.org/drawingml/2006/main" xmlns:r="http://schemas.openxmlformats.org/officeDocument/2006/relationships" xmlns:p="http://schemas.openxmlformats.org/presentationml/2006/main">
  <p:tag name="TIMING" val="|16.2|4.4|8.1|14.6|0.4|4.9|18.5|6.9|6.9|3.4|15.3|0.6|1.1|9.7|5.6|11.6|12.9|30.2|27.8|0.6|2.6|2.5|3.6|2.2|3.5|7.4|11.2|1.2|12.3|5.2|3.5|4.4|19.3|13.2"/>
</p:tagLst>
</file>

<file path=ppt/tags/tag3.xml><?xml version="1.0" encoding="utf-8"?>
<p:tagLst xmlns:a="http://schemas.openxmlformats.org/drawingml/2006/main" xmlns:r="http://schemas.openxmlformats.org/officeDocument/2006/relationships" xmlns:p="http://schemas.openxmlformats.org/presentationml/2006/main">
  <p:tag name="TIMING" val="|9.9|3.6|6.1|0.7|24.3|2.4|9.2|24.2|1.3|1.2|0.9|28.1|6.8"/>
</p:tagLst>
</file>

<file path=ppt/tags/tag4.xml><?xml version="1.0" encoding="utf-8"?>
<p:tagLst xmlns:a="http://schemas.openxmlformats.org/drawingml/2006/main" xmlns:r="http://schemas.openxmlformats.org/officeDocument/2006/relationships" xmlns:p="http://schemas.openxmlformats.org/presentationml/2006/main">
  <p:tag name="TIMING" val="|9.6|1.7|9.9|23|0.9|2.1|10.6|10.3|26.5|5.9"/>
</p:tagLst>
</file>

<file path=ppt/tags/tag5.xml><?xml version="1.0" encoding="utf-8"?>
<p:tagLst xmlns:a="http://schemas.openxmlformats.org/drawingml/2006/main" xmlns:r="http://schemas.openxmlformats.org/officeDocument/2006/relationships" xmlns:p="http://schemas.openxmlformats.org/presentationml/2006/main">
  <p:tag name="TIMING" val="|8|1.7|6.3|6.5|17.2|2.4|20.2|45.7|22.2|1.8"/>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1387</Words>
  <Application>Microsoft Office PowerPoint</Application>
  <PresentationFormat>Bildschirmpräsentation (4:3)</PresentationFormat>
  <Paragraphs>254</Paragraphs>
  <Slides>17</Slides>
  <Notes>2</Notes>
  <HiddenSlides>0</HiddenSlides>
  <MMClips>9</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Times New Roman</vt:lpstr>
      <vt:lpstr>Wingdings</vt:lpstr>
      <vt:lpstr>Standarddesign</vt:lpstr>
      <vt:lpstr>Grundzüge des Außenwirtschaftsrechts  der EU</vt:lpstr>
      <vt:lpstr>Vorlesungsinhalte</vt:lpstr>
      <vt:lpstr>Wirtschaftsvölkerrechtliche  Normenhierarchie</vt:lpstr>
      <vt:lpstr>Leitfall</vt:lpstr>
      <vt:lpstr>Außenwirtschafts- kompetenzen der EU</vt:lpstr>
      <vt:lpstr>Abschluss wirtschafts-völkerrechtlicher Verträge</vt:lpstr>
      <vt:lpstr>Singapur-Abkommen</vt:lpstr>
      <vt:lpstr>Singapur-Abkommen</vt:lpstr>
      <vt:lpstr>Screening-Verordnung</vt:lpstr>
      <vt:lpstr>Wiederholung</vt:lpstr>
      <vt:lpstr>Grundzüge des nationalen Außenwirtschaftsrechts </vt:lpstr>
      <vt:lpstr>Vorlesungsinhalte</vt:lpstr>
      <vt:lpstr>Wirtschaftsvölkerrechtliche  Normenhierarchie</vt:lpstr>
      <vt:lpstr>Vorgaben des Unionsrechts</vt:lpstr>
      <vt:lpstr>Überblick über das Außenhandelsgesetz</vt:lpstr>
      <vt:lpstr>Überblick über das Außenhandelsgesetz</vt:lpstr>
      <vt:lpstr>Wiederholung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Zum Dozenten</dc:title>
  <dc:creator>Maya Maresa Korte</dc:creator>
  <cp:lastModifiedBy>Korte</cp:lastModifiedBy>
  <cp:revision>334</cp:revision>
  <cp:lastPrinted>2016-10-25T11:06:04Z</cp:lastPrinted>
  <dcterms:created xsi:type="dcterms:W3CDTF">2012-10-05T09:42:46Z</dcterms:created>
  <dcterms:modified xsi:type="dcterms:W3CDTF">2021-01-22T10:16:20Z</dcterms:modified>
</cp:coreProperties>
</file>